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8" r:id="rId11"/>
    <p:sldId id="269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E06D7-1FF8-492B-A3DE-7A1B516940B2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0D6EF-89CB-4FD5-B64A-27E648FE01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7954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F825-E11C-4550-B16F-C9FEB2AB7A86}" type="datetime1">
              <a:rPr lang="fr-FR" smtClean="0"/>
              <a:t>18/04/2023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Caroline Vernet CPD Arts et Culture de la Loire  avril 2023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2A6F-654D-4319-B48B-DCF3D0C384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636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3187-0EC9-421E-B2BE-02FCD5DD52F4}" type="datetime1">
              <a:rPr lang="fr-FR" smtClean="0"/>
              <a:t>18/04/2023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Caroline Vernet CPD Arts et Culture de la Loire  avril 2023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2A6F-654D-4319-B48B-DCF3D0C384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3393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622F-A71E-4C4F-ADFF-74CC8A34CDC4}" type="datetime1">
              <a:rPr lang="fr-FR" smtClean="0"/>
              <a:t>18/04/2023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Caroline Vernet CPD Arts et Culture de la Loire  avril 2023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2A6F-654D-4319-B48B-DCF3D0C384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6710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C3506DB-75C9-4AE2-B63C-AAC5EED3BC95}" type="datetime1">
              <a:rPr lang="fr-FR" smtClean="0"/>
              <a:t>18/04/2023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67" y="120001"/>
            <a:ext cx="960000" cy="95446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2267" y="166408"/>
            <a:ext cx="1105504" cy="86164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1312" y="1074460"/>
            <a:ext cx="1105504" cy="861643"/>
          </a:xfrm>
          <a:prstGeom prst="rect">
            <a:avLst/>
          </a:prstGeom>
          <a:solidFill>
            <a:schemeClr val="bg1">
              <a:alpha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1552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DE77-A045-4D14-ABAA-EAE20166ED41}" type="datetime1">
              <a:rPr lang="fr-FR" smtClean="0"/>
              <a:t>18/04/2023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Caroline Vernet CPD Arts et Culture de la Loire  avril 2023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2A6F-654D-4319-B48B-DCF3D0C384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2119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FF8D-0329-47CF-8FD4-79275B336BD5}" type="datetime1">
              <a:rPr lang="fr-FR" smtClean="0"/>
              <a:t>18/04/2023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Caroline Vernet CPD Arts et Culture de la Loire  avril 2023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2A6F-654D-4319-B48B-DCF3D0C384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5041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9BA1A-688C-46AC-8503-5A4328DA9A88}" type="datetime1">
              <a:rPr lang="fr-FR" smtClean="0"/>
              <a:t>18/04/2023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Caroline Vernet CPD Arts et Culture de la Loire  avril 2023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2A6F-654D-4319-B48B-DCF3D0C384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6451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9D176-A8B4-40FC-B8FF-8806592AEF99}" type="datetime1">
              <a:rPr lang="fr-FR" smtClean="0"/>
              <a:t>18/04/2023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Caroline Vernet CPD Arts et Culture de la Loire  avril 2023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2A6F-654D-4319-B48B-DCF3D0C384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296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FE64-19E4-4907-8068-E0B40AABA782}" type="datetime1">
              <a:rPr lang="fr-FR" smtClean="0"/>
              <a:t>18/04/2023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Caroline Vernet CPD Arts et Culture de la Loire  avril 2023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2A6F-654D-4319-B48B-DCF3D0C384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3141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3595-D9DF-4180-AF14-8001B5592114}" type="datetime1">
              <a:rPr lang="fr-FR" smtClean="0"/>
              <a:t>18/04/2023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Caroline Vernet CPD Arts et Culture de la Loire  avril 2023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2A6F-654D-4319-B48B-DCF3D0C384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1165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C37A3-872A-4401-BD97-0B36CBBF59BF}" type="datetime1">
              <a:rPr lang="fr-FR" smtClean="0"/>
              <a:t>18/04/2023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Caroline Vernet CPD Arts et Culture de la Loire  avril 2023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2A6F-654D-4319-B48B-DCF3D0C384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0397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4C18-B463-41CB-8558-DD7A45955172}" type="datetime1">
              <a:rPr lang="fr-FR" smtClean="0"/>
              <a:t>18/04/2023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Caroline Vernet CPD Arts et Culture de la Loire  avril 2023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2A6F-654D-4319-B48B-DCF3D0C384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483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61743-BE39-4814-A0C6-A0B474EE42B8}" type="datetime1">
              <a:rPr lang="fr-FR" smtClean="0"/>
              <a:t>18/04/2023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Caroline Vernet CPD Arts et Culture de la Loire  avril 2023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52A6F-654D-4319-B48B-DCF3D0C384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023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rts-et-culture-42.enseigne.ac-lyon.fr/spip/spip.php?rubrique171" TargetMode="External"/><Relationship Id="rId2" Type="http://schemas.openxmlformats.org/officeDocument/2006/relationships/hyperlink" Target="mailto:caroline.vernet@ac-lyon.f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nuage02.apps.education.fr/index.php/s/agTwMFkFTerg5Kw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 recensement de l’éducation artistique et culturelle EAC </a:t>
            </a:r>
            <a:br>
              <a:rPr lang="fr-FR" dirty="0" smtClean="0"/>
            </a:br>
            <a:r>
              <a:rPr lang="fr-FR" dirty="0" smtClean="0"/>
              <a:t>sur la plate-forme ADAGE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218264"/>
            <a:ext cx="9144000" cy="671788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Pour les directrices et directeurs </a:t>
            </a:r>
          </a:p>
          <a:p>
            <a:r>
              <a:rPr lang="fr-FR" dirty="0" smtClean="0"/>
              <a:t>afin de présenter le recensement à leurs équipes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Caroline Vernet CPD Arts et Culture de la Loire  avril 2023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819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Étoile à 12 branches 45"/>
          <p:cNvSpPr>
            <a:spLocks noChangeAspect="1"/>
          </p:cNvSpPr>
          <p:nvPr/>
        </p:nvSpPr>
        <p:spPr>
          <a:xfrm>
            <a:off x="5036976" y="1634431"/>
            <a:ext cx="2787593" cy="342795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/>
          </a:p>
        </p:txBody>
      </p:sp>
      <p:sp>
        <p:nvSpPr>
          <p:cNvPr id="11" name="Forme libre 23"/>
          <p:cNvSpPr/>
          <p:nvPr/>
        </p:nvSpPr>
        <p:spPr>
          <a:xfrm>
            <a:off x="782507" y="141695"/>
            <a:ext cx="4077095" cy="6647679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8994555"/>
              <a:satOff val="-9075"/>
              <a:lumOff val="-9672"/>
              <a:alphaOff val="0"/>
            </a:schemeClr>
          </a:fillRef>
          <a:effectRef idx="0">
            <a:schemeClr val="accent4">
              <a:hueOff val="8994555"/>
              <a:satOff val="-9075"/>
              <a:lumOff val="-967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651" tIns="57651" rIns="57651" bIns="57651" numCol="1" spcCol="1270" anchor="t" anchorCtr="0">
            <a:noAutofit/>
          </a:bodyPr>
          <a:lstStyle/>
          <a:p>
            <a:pPr algn="ctr" defTabSz="5926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600" dirty="0"/>
          </a:p>
          <a:p>
            <a:pPr algn="ctr" defTabSz="5926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600" dirty="0"/>
          </a:p>
          <a:p>
            <a:pPr algn="ctr" defTabSz="5926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600" dirty="0"/>
          </a:p>
          <a:p>
            <a:pPr algn="ctr" defTabSz="5926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600" dirty="0"/>
          </a:p>
          <a:p>
            <a:pPr algn="ctr" defTabSz="5926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600" dirty="0"/>
          </a:p>
          <a:p>
            <a:pPr algn="ctr" defTabSz="5926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600" dirty="0"/>
          </a:p>
          <a:p>
            <a:pPr algn="ctr" defTabSz="5926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600" dirty="0"/>
          </a:p>
          <a:p>
            <a:pPr algn="ctr" defTabSz="5926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600" dirty="0"/>
          </a:p>
          <a:p>
            <a:pPr algn="ctr" defTabSz="5926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600" dirty="0"/>
          </a:p>
          <a:p>
            <a:pPr algn="ctr" defTabSz="5926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600" dirty="0"/>
          </a:p>
          <a:p>
            <a:pPr algn="ctr" defTabSz="5926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600" dirty="0"/>
          </a:p>
          <a:p>
            <a:pPr algn="ctr" defTabSz="5926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600" dirty="0"/>
          </a:p>
          <a:p>
            <a:pPr algn="ctr" defTabSz="5926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600" dirty="0"/>
          </a:p>
          <a:p>
            <a:pPr algn="ctr" defTabSz="5926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600" dirty="0"/>
          </a:p>
          <a:p>
            <a:pPr algn="ctr" defTabSz="5926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600" dirty="0"/>
          </a:p>
          <a:p>
            <a:pPr algn="ctr" defTabSz="5926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600" dirty="0"/>
          </a:p>
          <a:p>
            <a:pPr algn="ctr" defTabSz="5926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600" dirty="0"/>
          </a:p>
        </p:txBody>
      </p:sp>
      <p:sp>
        <p:nvSpPr>
          <p:cNvPr id="7" name="Forme libre 17"/>
          <p:cNvSpPr/>
          <p:nvPr/>
        </p:nvSpPr>
        <p:spPr>
          <a:xfrm>
            <a:off x="8039613" y="925567"/>
            <a:ext cx="3773511" cy="258846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2248639"/>
              <a:satOff val="-2269"/>
              <a:lumOff val="-2418"/>
              <a:alphaOff val="0"/>
            </a:schemeClr>
          </a:fillRef>
          <a:effectRef idx="0">
            <a:schemeClr val="accent4">
              <a:hueOff val="2248639"/>
              <a:satOff val="-2269"/>
              <a:lumOff val="-241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316" tIns="47316" rIns="47316" bIns="47316" numCol="1" spcCol="1270" anchor="ctr" anchorCtr="0">
            <a:noAutofit/>
          </a:bodyPr>
          <a:lstStyle/>
          <a:p>
            <a:pPr algn="ctr" defTabSz="5926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67" dirty="0"/>
              <a:t>Le </a:t>
            </a:r>
            <a:r>
              <a:rPr lang="fr-FR" sz="1600" dirty="0"/>
              <a:t>partenariat</a:t>
            </a:r>
          </a:p>
          <a:p>
            <a:pPr algn="ctr" defTabSz="5926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67" dirty="0"/>
              <a:t>Au côté des enseignants et en étroite collaboration avec eux, les partenaires apportent leurs compétences propres et leur expérience. L’enjeu du partenariat est d’aboutir à un projet éducatif partagé et construit ensemble, au centre duquel se trouve l’élève.</a:t>
            </a:r>
          </a:p>
          <a:p>
            <a:pPr algn="ctr" defTabSz="5926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333" dirty="0"/>
              <a:t> </a:t>
            </a:r>
          </a:p>
        </p:txBody>
      </p:sp>
      <p:sp>
        <p:nvSpPr>
          <p:cNvPr id="8" name="Forme libre 13"/>
          <p:cNvSpPr>
            <a:spLocks noChangeAspect="1"/>
          </p:cNvSpPr>
          <p:nvPr/>
        </p:nvSpPr>
        <p:spPr>
          <a:xfrm>
            <a:off x="5145333" y="2483877"/>
            <a:ext cx="2035737" cy="2464307"/>
          </a:xfrm>
          <a:prstGeom prst="round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5012" tIns="125012" rIns="125012" bIns="125012" numCol="1" spcCol="1270" anchor="ctr" anchorCtr="0">
            <a:noAutofit/>
          </a:bodyPr>
          <a:lstStyle/>
          <a:p>
            <a:pPr algn="ctr" defTabSz="5926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867" dirty="0">
                <a:solidFill>
                  <a:srgbClr val="761400"/>
                </a:solidFill>
              </a:rPr>
              <a:t>Les composantes d’un projet d’éducation artistique et culturelle</a:t>
            </a:r>
          </a:p>
        </p:txBody>
      </p:sp>
      <p:sp>
        <p:nvSpPr>
          <p:cNvPr id="9" name="Forme libre 19"/>
          <p:cNvSpPr/>
          <p:nvPr/>
        </p:nvSpPr>
        <p:spPr>
          <a:xfrm>
            <a:off x="8039612" y="3810223"/>
            <a:ext cx="3753941" cy="2187707"/>
          </a:xfrm>
          <a:prstGeom prst="roundRect">
            <a:avLst/>
          </a:prstGeom>
          <a:solidFill>
            <a:srgbClr val="98228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4497278"/>
              <a:satOff val="-4538"/>
              <a:lumOff val="-4836"/>
              <a:alphaOff val="0"/>
            </a:schemeClr>
          </a:fillRef>
          <a:effectRef idx="0">
            <a:schemeClr val="accent4">
              <a:hueOff val="4497278"/>
              <a:satOff val="-4538"/>
              <a:lumOff val="-483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187" tIns="59187" rIns="59187" bIns="59187" numCol="1" spcCol="1270" anchor="ctr" anchorCtr="0">
            <a:noAutofit/>
          </a:bodyPr>
          <a:lstStyle/>
          <a:p>
            <a:pPr algn="ctr" defTabSz="5926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67" dirty="0"/>
              <a:t>Le projet favorise l’interdisciplinarité ainsi que le décloisonnement des apprentissages en créant des ponts entre disciplines, acteurs éducatifs et élèves.</a:t>
            </a:r>
          </a:p>
        </p:txBody>
      </p:sp>
      <p:sp>
        <p:nvSpPr>
          <p:cNvPr id="10" name="Forme libre 22"/>
          <p:cNvSpPr/>
          <p:nvPr/>
        </p:nvSpPr>
        <p:spPr>
          <a:xfrm rot="19709472">
            <a:off x="3481689" y="3966977"/>
            <a:ext cx="2374167" cy="24943"/>
          </a:xfrm>
          <a:prstGeom prst="round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4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91008" tIns="-32240" rIns="791011" bIns="-32239" numCol="1" spcCol="1270" anchor="ctr" anchorCtr="0">
            <a:noAutofit/>
          </a:bodyPr>
          <a:lstStyle/>
          <a:p>
            <a:pPr algn="ctr" defTabSz="29633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667"/>
          </a:p>
        </p:txBody>
      </p:sp>
      <p:sp>
        <p:nvSpPr>
          <p:cNvPr id="12" name="Forme libre 25"/>
          <p:cNvSpPr/>
          <p:nvPr/>
        </p:nvSpPr>
        <p:spPr>
          <a:xfrm>
            <a:off x="1216541" y="5013662"/>
            <a:ext cx="3209028" cy="1391669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11243194"/>
              <a:satOff val="-11344"/>
              <a:lumOff val="-12091"/>
              <a:alphaOff val="0"/>
            </a:schemeClr>
          </a:fillRef>
          <a:effectRef idx="0">
            <a:schemeClr val="accent4">
              <a:hueOff val="11243194"/>
              <a:satOff val="-11344"/>
              <a:lumOff val="-1209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467" tIns="133965" rIns="8467" bIns="133965" numCol="1" spcCol="1270" anchor="ctr" anchorCtr="0">
            <a:noAutofit/>
          </a:bodyPr>
          <a:lstStyle/>
          <a:p>
            <a:pPr algn="ctr" defTabSz="5926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dirty="0"/>
              <a:t>Les connaissances</a:t>
            </a:r>
          </a:p>
          <a:p>
            <a:pPr algn="ctr" defTabSz="5926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67" dirty="0"/>
              <a:t>Appropriation de repères culturels et d’un lexique spécifique ; développement de la faculté de juger et de l’esprit critique.</a:t>
            </a:r>
          </a:p>
        </p:txBody>
      </p:sp>
      <p:sp>
        <p:nvSpPr>
          <p:cNvPr id="13" name="Forme libre 26"/>
          <p:cNvSpPr/>
          <p:nvPr/>
        </p:nvSpPr>
        <p:spPr>
          <a:xfrm rot="16918911">
            <a:off x="5067278" y="4409127"/>
            <a:ext cx="1637285" cy="24775"/>
          </a:xfrm>
          <a:prstGeom prst="round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4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7123" tIns="-19403" rIns="547125" bIns="-19403" numCol="1" spcCol="1270" anchor="ctr" anchorCtr="0">
            <a:noAutofit/>
          </a:bodyPr>
          <a:lstStyle/>
          <a:p>
            <a:pPr algn="ctr" defTabSz="29633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667"/>
          </a:p>
        </p:txBody>
      </p:sp>
      <p:sp>
        <p:nvSpPr>
          <p:cNvPr id="14" name="Forme libre 28"/>
          <p:cNvSpPr/>
          <p:nvPr/>
        </p:nvSpPr>
        <p:spPr>
          <a:xfrm rot="17657978">
            <a:off x="4688108" y="4377015"/>
            <a:ext cx="1772405" cy="2477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90879" tIns="-21704" rIns="590880" bIns="-21707" numCol="1" spcCol="1270" anchor="ctr" anchorCtr="0">
            <a:noAutofit/>
          </a:bodyPr>
          <a:lstStyle/>
          <a:p>
            <a:pPr algn="ctr" defTabSz="29633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667"/>
          </a:p>
        </p:txBody>
      </p:sp>
      <p:sp>
        <p:nvSpPr>
          <p:cNvPr id="15" name="Forme libre 29"/>
          <p:cNvSpPr/>
          <p:nvPr/>
        </p:nvSpPr>
        <p:spPr>
          <a:xfrm>
            <a:off x="1217134" y="984308"/>
            <a:ext cx="3242017" cy="1800555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15740471"/>
              <a:satOff val="-15881"/>
              <a:lumOff val="-16927"/>
              <a:alphaOff val="0"/>
            </a:schemeClr>
          </a:fillRef>
          <a:effectRef idx="0">
            <a:schemeClr val="accent4">
              <a:hueOff val="15740471"/>
              <a:satOff val="-15881"/>
              <a:lumOff val="-1692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467" tIns="167631" rIns="8467" bIns="167631" numCol="1" spcCol="1270" anchor="ctr" anchorCtr="0">
            <a:noAutofit/>
          </a:bodyPr>
          <a:lstStyle/>
          <a:p>
            <a:pPr algn="ctr" defTabSz="5926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dirty="0"/>
              <a:t>La rencontre  </a:t>
            </a:r>
            <a:endParaRPr lang="fr-FR" sz="1467" dirty="0"/>
          </a:p>
          <a:p>
            <a:pPr algn="ctr" defTabSz="5926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67" dirty="0"/>
              <a:t> des œuvres artistiques </a:t>
            </a:r>
            <a:r>
              <a:rPr lang="fr-FR" sz="1467" dirty="0">
                <a:solidFill>
                  <a:schemeClr val="bg1"/>
                </a:solidFill>
              </a:rPr>
              <a:t>de différentes esthétiques </a:t>
            </a:r>
            <a:r>
              <a:rPr lang="fr-FR" sz="1467" dirty="0"/>
              <a:t>et des objets patrimoniaux ; des artistes, des artisans des métiers d’art, des professionnels des arts et de la culture, des chercheurs, des scientifiques; des lieux ..</a:t>
            </a:r>
          </a:p>
        </p:txBody>
      </p:sp>
      <p:sp>
        <p:nvSpPr>
          <p:cNvPr id="16" name="Forme libre 27"/>
          <p:cNvSpPr/>
          <p:nvPr/>
        </p:nvSpPr>
        <p:spPr>
          <a:xfrm>
            <a:off x="1227023" y="2952539"/>
            <a:ext cx="3232128" cy="1893445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13491833"/>
              <a:satOff val="-13613"/>
              <a:lumOff val="-14509"/>
              <a:alphaOff val="0"/>
            </a:schemeClr>
          </a:fillRef>
          <a:effectRef idx="0">
            <a:schemeClr val="accent4">
              <a:hueOff val="13491833"/>
              <a:satOff val="-13613"/>
              <a:lumOff val="-1450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467" tIns="163667" rIns="8467" bIns="163667" numCol="1" spcCol="1270" anchor="ctr" anchorCtr="0">
            <a:noAutofit/>
          </a:bodyPr>
          <a:lstStyle/>
          <a:p>
            <a:pPr algn="ctr" defTabSz="5926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dirty="0"/>
              <a:t>La Pratique</a:t>
            </a:r>
          </a:p>
          <a:p>
            <a:pPr algn="ctr" defTabSz="5926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67" dirty="0"/>
              <a:t>  Individuellement et collectivement, dans des domaines artistiques diversifiés ; la démarche du professionnel, la démarche de création de l’artiste est singulière et induit une construction spécifique des autres piliers.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111835" y="260649"/>
            <a:ext cx="3456267" cy="543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67" b="1" dirty="0">
                <a:solidFill>
                  <a:schemeClr val="bg1"/>
                </a:solidFill>
              </a:rPr>
              <a:t>Le projet articule les trois piliers </a:t>
            </a:r>
          </a:p>
          <a:p>
            <a:r>
              <a:rPr lang="fr-FR" sz="1467" b="1" dirty="0">
                <a:solidFill>
                  <a:schemeClr val="bg1"/>
                </a:solidFill>
              </a:rPr>
              <a:t>de l’éducation artistique et culturelle</a:t>
            </a:r>
          </a:p>
        </p:txBody>
      </p:sp>
      <p:sp>
        <p:nvSpPr>
          <p:cNvPr id="19" name="Espace réservé du pied de page 4"/>
          <p:cNvSpPr txBox="1">
            <a:spLocks/>
          </p:cNvSpPr>
          <p:nvPr/>
        </p:nvSpPr>
        <p:spPr bwMode="gray">
          <a:xfrm>
            <a:off x="10800523" y="6405331"/>
            <a:ext cx="253248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/>
              <a:t>2.3. Projets EAC</a:t>
            </a:r>
          </a:p>
        </p:txBody>
      </p:sp>
    </p:spTree>
    <p:extLst>
      <p:ext uri="{BB962C8B-B14F-4D97-AF65-F5344CB8AC3E}">
        <p14:creationId xmlns:p14="http://schemas.microsoft.com/office/powerpoint/2010/main" val="26493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74700" y="1143000"/>
            <a:ext cx="9893300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Pour toute aide, vous pouvez contacter</a:t>
            </a:r>
          </a:p>
          <a:p>
            <a:endParaRPr lang="fr-FR" sz="4000" dirty="0" smtClean="0"/>
          </a:p>
          <a:p>
            <a:pPr>
              <a:lnSpc>
                <a:spcPct val="150000"/>
              </a:lnSpc>
            </a:pPr>
            <a:r>
              <a:rPr lang="fr-FR" b="1" dirty="0" smtClean="0"/>
              <a:t>La mission Arts et Culture départementale</a:t>
            </a:r>
          </a:p>
          <a:p>
            <a:pPr>
              <a:lnSpc>
                <a:spcPct val="150000"/>
              </a:lnSpc>
            </a:pPr>
            <a:r>
              <a:rPr lang="fr-FR" dirty="0">
                <a:hlinkClick r:id="rId2"/>
              </a:rPr>
              <a:t>c</a:t>
            </a:r>
            <a:r>
              <a:rPr lang="fr-FR" dirty="0" smtClean="0">
                <a:hlinkClick r:id="rId2"/>
              </a:rPr>
              <a:t>aroline.vernet@ac-lyon.fr</a:t>
            </a:r>
            <a:r>
              <a:rPr lang="fr-FR" dirty="0" smtClean="0"/>
              <a:t> CPD Arts et Culture de la Loire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David Richar</a:t>
            </a:r>
            <a:r>
              <a:rPr lang="fr-FR" dirty="0"/>
              <a:t>d</a:t>
            </a:r>
            <a:r>
              <a:rPr lang="fr-FR" dirty="0" smtClean="0"/>
              <a:t> </a:t>
            </a:r>
            <a:r>
              <a:rPr lang="fr-FR" dirty="0" smtClean="0"/>
              <a:t>IEN en charge de la mission arts et culture pour le département de la Loire</a:t>
            </a:r>
          </a:p>
          <a:p>
            <a:endParaRPr lang="fr-FR" b="1" dirty="0" smtClean="0"/>
          </a:p>
          <a:p>
            <a:r>
              <a:rPr lang="fr-FR" b="1" dirty="0" smtClean="0"/>
              <a:t>Les </a:t>
            </a:r>
            <a:r>
              <a:rPr lang="fr-FR" b="1" dirty="0"/>
              <a:t>CPC Référents culture de vos circonscriptions</a:t>
            </a:r>
          </a:p>
          <a:p>
            <a:r>
              <a:rPr lang="fr-FR" dirty="0"/>
              <a:t>Liste sur le site Arts et Culture 42 : </a:t>
            </a:r>
            <a:r>
              <a:rPr lang="fr-FR" dirty="0">
                <a:hlinkClick r:id="rId3"/>
              </a:rPr>
              <a:t>Site Arts et Culture 42</a:t>
            </a:r>
            <a:endParaRPr lang="fr-FR" dirty="0"/>
          </a:p>
          <a:p>
            <a:pPr>
              <a:lnSpc>
                <a:spcPct val="150000"/>
              </a:lnSpc>
            </a:pPr>
            <a:endParaRPr lang="fr-FR" dirty="0"/>
          </a:p>
          <a:p>
            <a:pPr>
              <a:lnSpc>
                <a:spcPct val="150000"/>
              </a:lnSpc>
            </a:pPr>
            <a:r>
              <a:rPr lang="fr-FR" b="1" dirty="0" smtClean="0"/>
              <a:t>La Direction </a:t>
            </a:r>
            <a:r>
              <a:rPr lang="fr-FR" b="1" dirty="0"/>
              <a:t>A</a:t>
            </a:r>
            <a:r>
              <a:rPr lang="fr-FR" b="1" dirty="0" smtClean="0"/>
              <a:t>cadémique des Arts et de la Culture</a:t>
            </a:r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5" name="Rectangle 4"/>
          <p:cNvSpPr/>
          <p:nvPr/>
        </p:nvSpPr>
        <p:spPr>
          <a:xfrm>
            <a:off x="774700" y="5261786"/>
            <a:ext cx="1740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u="sng" dirty="0" smtClean="0">
                <a:solidFill>
                  <a:schemeClr val="accent1"/>
                </a:solidFill>
              </a:rPr>
              <a:t>daac@ac-lyon.fr</a:t>
            </a:r>
            <a:endParaRPr lang="fr-FR" u="sng" dirty="0">
              <a:solidFill>
                <a:schemeClr val="accent1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Caroline Vernet CPD Arts et Culture de la Loire  avril 2023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77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Pourquoi recenser?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514764"/>
            <a:ext cx="10515600" cy="484158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r>
              <a:rPr lang="fr-FR" dirty="0" smtClean="0"/>
              <a:t>Avoir une vision plus précise et synthétique de l’éducation artistique et culturelle dans </a:t>
            </a:r>
            <a:r>
              <a:rPr lang="fr-FR" dirty="0" smtClean="0"/>
              <a:t>l’école </a:t>
            </a:r>
            <a:endParaRPr lang="fr-FR" dirty="0" smtClean="0"/>
          </a:p>
          <a:p>
            <a:pPr>
              <a:lnSpc>
                <a:spcPct val="160000"/>
              </a:lnSpc>
            </a:pPr>
            <a:r>
              <a:rPr lang="fr-FR" dirty="0" smtClean="0"/>
              <a:t>Privilégier certains axes, domaines ou niveaux</a:t>
            </a:r>
          </a:p>
          <a:p>
            <a:pPr>
              <a:lnSpc>
                <a:spcPct val="160000"/>
              </a:lnSpc>
            </a:pPr>
            <a:r>
              <a:rPr lang="fr-FR" dirty="0" smtClean="0"/>
              <a:t>Se donner des objectifs sur </a:t>
            </a:r>
            <a:r>
              <a:rPr lang="fr-FR" dirty="0" smtClean="0">
                <a:hlinkClick r:id="rId2"/>
              </a:rPr>
              <a:t>les parcours éducatifs artistiques et culturels des élèves</a:t>
            </a:r>
            <a:endParaRPr lang="fr-FR" dirty="0" smtClean="0"/>
          </a:p>
          <a:p>
            <a:pPr>
              <a:lnSpc>
                <a:spcPct val="160000"/>
              </a:lnSpc>
            </a:pPr>
            <a:r>
              <a:rPr lang="fr-FR" dirty="0" smtClean="0"/>
              <a:t>Justifier une demande de financement d’un projet en éducation artistique et culturelle au regard de besoins identifiés.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Caroline Vernet CPD Arts et Culture de la Loire  avril 2023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444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4455" y="300471"/>
            <a:ext cx="10515600" cy="1325563"/>
          </a:xfrm>
        </p:spPr>
        <p:txBody>
          <a:bodyPr/>
          <a:lstStyle/>
          <a:p>
            <a:r>
              <a:rPr lang="fr-FR" b="1" dirty="0" smtClean="0"/>
              <a:t>Valoriser l’existant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551709"/>
            <a:ext cx="10515600" cy="4625254"/>
          </a:xfrm>
        </p:spPr>
        <p:txBody>
          <a:bodyPr/>
          <a:lstStyle/>
          <a:p>
            <a:pPr algn="just"/>
            <a:r>
              <a:rPr lang="fr-FR" dirty="0" smtClean="0"/>
              <a:t>Recenser permettra d’avoir une vue d’ensemble de toutes les pratiques artistiques de </a:t>
            </a:r>
            <a:r>
              <a:rPr lang="fr-FR" dirty="0" smtClean="0"/>
              <a:t>l’établissement : </a:t>
            </a:r>
            <a:r>
              <a:rPr lang="fr-FR" b="1" dirty="0" smtClean="0"/>
              <a:t>parcours EAC </a:t>
            </a:r>
            <a:r>
              <a:rPr lang="fr-FR" dirty="0" smtClean="0"/>
              <a:t>des élèves</a:t>
            </a:r>
            <a:endParaRPr lang="fr-FR" dirty="0" smtClean="0"/>
          </a:p>
          <a:p>
            <a:pPr algn="just"/>
            <a:r>
              <a:rPr lang="fr-FR" dirty="0" smtClean="0"/>
              <a:t>Les élèves disposent d’une attestation individuelle de parcours EAC </a:t>
            </a:r>
          </a:p>
          <a:p>
            <a:pPr algn="just"/>
            <a:r>
              <a:rPr lang="fr-FR" dirty="0" smtClean="0"/>
              <a:t>La directrice ou le directeur peut  éditer </a:t>
            </a:r>
            <a:r>
              <a:rPr lang="fr-FR" b="1" dirty="0" smtClean="0"/>
              <a:t>le volet culturel de l’école </a:t>
            </a:r>
            <a:r>
              <a:rPr lang="fr-FR" dirty="0" smtClean="0"/>
              <a:t>et l’utiliser pour compléter le projet d’école.</a:t>
            </a:r>
          </a:p>
          <a:p>
            <a:pPr algn="just"/>
            <a:r>
              <a:rPr lang="fr-FR" dirty="0" smtClean="0"/>
              <a:t>Les enseignants et enseignantes </a:t>
            </a:r>
            <a:r>
              <a:rPr lang="fr-FR" dirty="0" smtClean="0"/>
              <a:t>peuvent prendre </a:t>
            </a:r>
            <a:r>
              <a:rPr lang="fr-FR" dirty="0" smtClean="0"/>
              <a:t>connaissance de toutes les actions menées dans </a:t>
            </a:r>
            <a:r>
              <a:rPr lang="fr-FR" dirty="0" smtClean="0"/>
              <a:t>l’académie et le département.</a:t>
            </a:r>
            <a:endParaRPr lang="fr-FR" dirty="0" smtClean="0"/>
          </a:p>
          <a:p>
            <a:pPr algn="just"/>
            <a:r>
              <a:rPr lang="fr-FR" dirty="0" smtClean="0"/>
              <a:t>Permettre une lisibilité de l’existant sur les projets de territoire 100%EAC 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Caroline Vernet CPD Arts et Culture de la Loire  avril 2023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87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Répartir les moyens et rendre compte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 smtClean="0"/>
              <a:t>Permettre à partir du recensement de l’existant de mettre en lumière les besoins</a:t>
            </a:r>
            <a:endParaRPr lang="fr-FR" dirty="0"/>
          </a:p>
          <a:p>
            <a:pPr algn="just"/>
            <a:r>
              <a:rPr lang="fr-FR" dirty="0" smtClean="0"/>
              <a:t>Permettre de justifier la bonne utilisation des moyens publics et rendre compte de la réalisation des projets de territoire tels le 100%EAC</a:t>
            </a:r>
          </a:p>
          <a:p>
            <a:pPr algn="just"/>
            <a:r>
              <a:rPr lang="fr-FR" dirty="0"/>
              <a:t>I</a:t>
            </a:r>
            <a:r>
              <a:rPr lang="fr-FR" dirty="0" smtClean="0"/>
              <a:t>dentifier les progrès réalisés</a:t>
            </a:r>
          </a:p>
          <a:p>
            <a:pPr algn="just"/>
            <a:r>
              <a:rPr lang="fr-FR" dirty="0"/>
              <a:t>C</a:t>
            </a:r>
            <a:r>
              <a:rPr lang="fr-FR" dirty="0" smtClean="0"/>
              <a:t>oordonner les moyens.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Caroline Vernet CPD Arts et Culture de la Loire  avril 2023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588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Comment?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En se connectant sur ADAGE via le portail ARENA</a:t>
            </a:r>
            <a:endParaRPr lang="fr-FR" dirty="0"/>
          </a:p>
          <a:p>
            <a:r>
              <a:rPr lang="fr-FR" dirty="0" smtClean="0"/>
              <a:t>Le directeur ou la directrice est le seul ou la seule à pouvoir recenser au départ</a:t>
            </a:r>
          </a:p>
          <a:p>
            <a:r>
              <a:rPr lang="fr-FR" dirty="0" smtClean="0"/>
              <a:t>Il peut ouvrir les droits à d’autres enseignants de l’école en leur donnant le </a:t>
            </a:r>
            <a:r>
              <a:rPr lang="fr-FR" b="1" dirty="0" smtClean="0"/>
              <a:t>statut de rédacteur de projet</a:t>
            </a:r>
          </a:p>
          <a:p>
            <a:pPr>
              <a:buFontTx/>
              <a:buChar char="-"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Caroline Vernet CPD Arts et Culture de la Loire  avril 2023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664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58618"/>
            <a:ext cx="10515600" cy="1219633"/>
          </a:xfrm>
        </p:spPr>
        <p:txBody>
          <a:bodyPr/>
          <a:lstStyle/>
          <a:p>
            <a:r>
              <a:rPr lang="fr-FR" b="1" dirty="0" smtClean="0"/>
              <a:t>S’organiser en équipe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405467"/>
            <a:ext cx="10515600" cy="477149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b="1" dirty="0" smtClean="0"/>
              <a:t>Chaque équipe s’organise comme elle le souhaite pour recenser.</a:t>
            </a:r>
          </a:p>
          <a:p>
            <a:pPr marL="0" indent="0">
              <a:buNone/>
            </a:pPr>
            <a:r>
              <a:rPr lang="fr-FR" b="1" u="sng" dirty="0" smtClean="0"/>
              <a:t>Rédacteurs de projets :</a:t>
            </a:r>
          </a:p>
          <a:p>
            <a:pPr algn="just">
              <a:buFontTx/>
              <a:buChar char="-"/>
            </a:pPr>
            <a:r>
              <a:rPr lang="fr-FR" dirty="0" smtClean="0"/>
              <a:t>Seul le directeur recense et les collègues lui font remonter les actions de chaque classe, de chaque cycle.</a:t>
            </a:r>
          </a:p>
          <a:p>
            <a:pPr algn="just">
              <a:buFontTx/>
              <a:buChar char="-"/>
            </a:pPr>
            <a:r>
              <a:rPr lang="fr-FR" dirty="0" smtClean="0"/>
              <a:t>Un enseignant est responsable par niveau, par cycle et le directeur lui ouvre les droits.</a:t>
            </a:r>
          </a:p>
          <a:p>
            <a:pPr algn="just">
              <a:buFontTx/>
              <a:buChar char="-"/>
            </a:pPr>
            <a:r>
              <a:rPr lang="fr-FR" dirty="0" smtClean="0"/>
              <a:t>Appuis sur des personnes ressources ( </a:t>
            </a:r>
            <a:r>
              <a:rPr lang="fr-FR" dirty="0" err="1" smtClean="0"/>
              <a:t>coordo</a:t>
            </a:r>
            <a:r>
              <a:rPr lang="fr-FR" dirty="0" smtClean="0"/>
              <a:t> REP,…)</a:t>
            </a:r>
          </a:p>
          <a:p>
            <a:pPr algn="just">
              <a:buFontTx/>
              <a:buChar char="-"/>
            </a:pPr>
            <a:r>
              <a:rPr lang="fr-FR" dirty="0" smtClean="0"/>
              <a:t>Tous les enseignants recensent pour leur classe ( attention aux doublons pour les actions qui concernent plusieurs classes)</a:t>
            </a:r>
          </a:p>
          <a:p>
            <a:pPr algn="just">
              <a:buFontTx/>
              <a:buChar char="-"/>
            </a:pPr>
            <a:r>
              <a:rPr lang="fr-FR" dirty="0" smtClean="0"/>
              <a:t>…..</a:t>
            </a:r>
          </a:p>
          <a:p>
            <a:pPr marL="0" indent="0">
              <a:buNone/>
            </a:pPr>
            <a:r>
              <a:rPr lang="fr-FR" b="1" u="sng" dirty="0" smtClean="0"/>
              <a:t>Temporalité :</a:t>
            </a:r>
          </a:p>
          <a:p>
            <a:pPr marL="0" indent="0">
              <a:buNone/>
            </a:pPr>
            <a:r>
              <a:rPr lang="fr-FR" dirty="0" smtClean="0"/>
              <a:t>- A la fin de l’année / en début d’année</a:t>
            </a:r>
          </a:p>
          <a:p>
            <a:pPr>
              <a:buFontTx/>
              <a:buChar char="-"/>
            </a:pPr>
            <a:r>
              <a:rPr lang="fr-FR" dirty="0" smtClean="0"/>
              <a:t>A chaque période, pendant le conseil des maitres, de cycle…</a:t>
            </a:r>
          </a:p>
          <a:p>
            <a:pPr>
              <a:buFontTx/>
              <a:buChar char="-"/>
            </a:pPr>
            <a:r>
              <a:rPr lang="fr-FR" dirty="0" smtClean="0"/>
              <a:t>…</a:t>
            </a:r>
          </a:p>
          <a:p>
            <a:pPr marL="0" indent="0">
              <a:buNone/>
            </a:pPr>
            <a:r>
              <a:rPr lang="fr-FR" b="1" dirty="0" smtClean="0"/>
              <a:t>Le recensement est à réaliser tout au long de l’année ( de septembre à aout).</a:t>
            </a:r>
            <a:endParaRPr lang="fr-FR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Caroline Vernet CPD Arts et Culture de la Loire  avril 2023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179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Les domaines de l’EAC</a:t>
            </a:r>
            <a:endParaRPr lang="fr-FR" b="1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Caroline Vernet CPD Arts et Culture de la Loire  avril 2023</a:t>
            </a:r>
            <a:endParaRPr lang="fr-FR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323" y="1391181"/>
            <a:ext cx="7318768" cy="5035163"/>
          </a:xfrm>
        </p:spPr>
      </p:pic>
    </p:spTree>
    <p:extLst>
      <p:ext uri="{BB962C8B-B14F-4D97-AF65-F5344CB8AC3E}">
        <p14:creationId xmlns:p14="http://schemas.microsoft.com/office/powerpoint/2010/main" val="81230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Caroline Vernet CPD Arts et Culture de la Loire  avril 2023</a:t>
            </a:r>
            <a:endParaRPr lang="fr-FR"/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895" y="1671204"/>
            <a:ext cx="8396432" cy="11274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1921164" y="812801"/>
            <a:ext cx="72654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/>
              <a:t>Un recensement en trois actes</a:t>
            </a:r>
            <a:endParaRPr lang="fr-FR" sz="4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570182" y="3405589"/>
            <a:ext cx="27339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Chorale, orchestre, classes à horaires aménagés, enseignements optionnels et de spécialité, enseignement expérimental éloquence.</a:t>
            </a:r>
          </a:p>
        </p:txBody>
      </p:sp>
      <p:cxnSp>
        <p:nvCxnSpPr>
          <p:cNvPr id="8" name="Connecteur droit avec flèche 7"/>
          <p:cNvCxnSpPr/>
          <p:nvPr/>
        </p:nvCxnSpPr>
        <p:spPr>
          <a:xfrm flipH="1" flipV="1">
            <a:off x="2142836" y="2483945"/>
            <a:ext cx="240146" cy="97969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4396510" y="3405589"/>
            <a:ext cx="26970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Votre projet pédagogique est lié à un dispositif. </a:t>
            </a:r>
            <a:endParaRPr lang="fr-FR" dirty="0" smtClean="0"/>
          </a:p>
          <a:p>
            <a:r>
              <a:rPr lang="fr-FR" dirty="0" smtClean="0"/>
              <a:t>Par </a:t>
            </a:r>
            <a:r>
              <a:rPr lang="fr-FR" dirty="0"/>
              <a:t>exemple : Ecole et </a:t>
            </a:r>
            <a:r>
              <a:rPr lang="fr-FR" dirty="0" smtClean="0"/>
              <a:t>cinéma, </a:t>
            </a:r>
            <a:r>
              <a:rPr lang="fr-FR" dirty="0"/>
              <a:t>Concours national de la résistance, Création en cours, appel à projets académique</a:t>
            </a:r>
            <a:r>
              <a:rPr lang="fr-FR" dirty="0" smtClean="0"/>
              <a:t>, Les petits Champions de la lecture, </a:t>
            </a:r>
            <a:r>
              <a:rPr lang="fr-FR" dirty="0"/>
              <a:t>etc.</a:t>
            </a:r>
          </a:p>
        </p:txBody>
      </p:sp>
      <p:cxnSp>
        <p:nvCxnSpPr>
          <p:cNvPr id="22" name="Connecteur droit avec flèche 21"/>
          <p:cNvCxnSpPr/>
          <p:nvPr/>
        </p:nvCxnSpPr>
        <p:spPr>
          <a:xfrm flipH="1" flipV="1">
            <a:off x="5024580" y="2491492"/>
            <a:ext cx="240146" cy="97969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7634905" y="3463636"/>
            <a:ext cx="31034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Votre projet pédagogique n'est pas lié à un dispositif. Le projet est défini de manière générique : projet articulant les trois piliers de l’EAC, action de sensibilisation artistique, club artistique, rencontre avec des artistes, etc.</a:t>
            </a:r>
          </a:p>
        </p:txBody>
      </p:sp>
      <p:cxnSp>
        <p:nvCxnSpPr>
          <p:cNvPr id="24" name="Connecteur droit avec flèche 23"/>
          <p:cNvCxnSpPr/>
          <p:nvPr/>
        </p:nvCxnSpPr>
        <p:spPr>
          <a:xfrm flipH="1" flipV="1">
            <a:off x="7767783" y="2491492"/>
            <a:ext cx="240146" cy="97969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77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59421"/>
            <a:ext cx="10515600" cy="581810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fr-FR" sz="3600" b="1" dirty="0" smtClean="0"/>
              <a:t>LES 3 ONGLETS</a:t>
            </a:r>
          </a:p>
          <a:p>
            <a:pPr marL="0" indent="0">
              <a:buNone/>
            </a:pPr>
            <a:endParaRPr lang="fr-FR" sz="3600" b="1" dirty="0" smtClean="0"/>
          </a:p>
          <a:p>
            <a:pPr marL="0" indent="0" algn="just">
              <a:buNone/>
            </a:pPr>
            <a:r>
              <a:rPr lang="fr-FR" sz="3600" b="1" dirty="0" smtClean="0"/>
              <a:t>VERT </a:t>
            </a:r>
            <a:r>
              <a:rPr lang="fr-FR" dirty="0" smtClean="0"/>
              <a:t>Indiquer les projets en lien avec la</a:t>
            </a:r>
            <a:r>
              <a:rPr lang="fr-FR" b="1" dirty="0" smtClean="0"/>
              <a:t> chorale </a:t>
            </a:r>
            <a:r>
              <a:rPr lang="fr-FR" dirty="0" smtClean="0"/>
              <a:t>dans le premier onglet ( permet d’avoir une lisibilité sur les chorales dans les écoles), les </a:t>
            </a:r>
            <a:r>
              <a:rPr lang="fr-FR" b="1" dirty="0" smtClean="0"/>
              <a:t>orchestres</a:t>
            </a:r>
            <a:r>
              <a:rPr lang="fr-FR" dirty="0" smtClean="0"/>
              <a:t>, les </a:t>
            </a:r>
            <a:r>
              <a:rPr lang="fr-FR" b="1" dirty="0" smtClean="0"/>
              <a:t>classes CHAM</a:t>
            </a:r>
            <a:r>
              <a:rPr lang="fr-FR" dirty="0" smtClean="0"/>
              <a:t>…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sz="3600" b="1" dirty="0" smtClean="0"/>
              <a:t>BLEU</a:t>
            </a:r>
            <a:r>
              <a:rPr lang="fr-FR" sz="3600" dirty="0" smtClean="0"/>
              <a:t> </a:t>
            </a:r>
            <a:r>
              <a:rPr lang="fr-FR" dirty="0" smtClean="0"/>
              <a:t>Un </a:t>
            </a:r>
            <a:r>
              <a:rPr lang="fr-FR" dirty="0" smtClean="0"/>
              <a:t>projet en lien avec un </a:t>
            </a:r>
            <a:r>
              <a:rPr lang="fr-FR" b="1" dirty="0" smtClean="0"/>
              <a:t>dispositif</a:t>
            </a:r>
            <a:r>
              <a:rPr lang="fr-FR" dirty="0" smtClean="0"/>
              <a:t> </a:t>
            </a:r>
            <a:r>
              <a:rPr lang="fr-FR" dirty="0" smtClean="0"/>
              <a:t>listé avec ou </a:t>
            </a:r>
            <a:r>
              <a:rPr lang="fr-FR" smtClean="0"/>
              <a:t>sans partenariat</a:t>
            </a:r>
            <a:endParaRPr lang="fr-FR" dirty="0" smtClean="0"/>
          </a:p>
          <a:p>
            <a:pPr marL="0" indent="0" algn="just">
              <a:buNone/>
            </a:pPr>
            <a:r>
              <a:rPr lang="fr-FR" dirty="0" smtClean="0"/>
              <a:t>Printemps de poètes, appel à projet académique, création en cours, </a:t>
            </a:r>
            <a:r>
              <a:rPr lang="fr-FR" dirty="0"/>
              <a:t>E</a:t>
            </a:r>
            <a:r>
              <a:rPr lang="fr-FR" dirty="0" smtClean="0"/>
              <a:t>cole et cinéma, La Grande lessive…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b="1" dirty="0" smtClean="0"/>
              <a:t>VIOLET</a:t>
            </a:r>
            <a:r>
              <a:rPr lang="fr-FR" dirty="0" smtClean="0"/>
              <a:t> Un </a:t>
            </a:r>
            <a:r>
              <a:rPr lang="fr-FR" dirty="0" smtClean="0"/>
              <a:t>projet </a:t>
            </a:r>
            <a:r>
              <a:rPr lang="fr-FR" dirty="0" smtClean="0"/>
              <a:t>à </a:t>
            </a:r>
            <a:r>
              <a:rPr lang="fr-FR" b="1" dirty="0" smtClean="0"/>
              <a:t>l’initiative de l’établissement </a:t>
            </a:r>
            <a:r>
              <a:rPr lang="fr-FR" dirty="0" smtClean="0"/>
              <a:t>qui </a:t>
            </a:r>
            <a:r>
              <a:rPr lang="fr-FR" dirty="0" smtClean="0"/>
              <a:t>articule les 3 piliers de l’éducation artistique et culturelle ( pratiquer, rencontrer, connaitre</a:t>
            </a:r>
            <a:r>
              <a:rPr lang="fr-FR" dirty="0" smtClean="0"/>
              <a:t>) avec ou sans partenariat.</a:t>
            </a:r>
            <a:endParaRPr lang="fr-FR" sz="1400" dirty="0"/>
          </a:p>
          <a:p>
            <a:pPr marL="0" indent="0" algn="just">
              <a:buNone/>
            </a:pPr>
            <a:r>
              <a:rPr lang="fr-FR" dirty="0" smtClean="0"/>
              <a:t>Exemples : le Prix </a:t>
            </a:r>
            <a:r>
              <a:rPr lang="fr-FR" dirty="0" err="1" smtClean="0"/>
              <a:t>Kamari</a:t>
            </a:r>
            <a:r>
              <a:rPr lang="fr-FR" dirty="0" smtClean="0"/>
              <a:t>, chemin de danse, chemin de photographie, chemin de théâtre, chemin de mémoire, projet autour d’</a:t>
            </a:r>
            <a:r>
              <a:rPr lang="fr-FR" dirty="0"/>
              <a:t>é</a:t>
            </a:r>
            <a:r>
              <a:rPr lang="fr-FR" dirty="0" smtClean="0"/>
              <a:t>cole et cinéma</a:t>
            </a:r>
            <a:r>
              <a:rPr lang="fr-FR" dirty="0" smtClean="0"/>
              <a:t>, journée de la biodiversité, jardins pédagogiques…</a:t>
            </a:r>
            <a:endParaRPr lang="fr-FR" dirty="0" smtClean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Caroline Vernet CPD Arts et Culture de la Loire  avril 2023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01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991</Words>
  <Application>Microsoft Office PowerPoint</Application>
  <PresentationFormat>Grand écran</PresentationFormat>
  <Paragraphs>101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Le recensement de l’éducation artistique et culturelle EAC  sur la plate-forme ADAGE</vt:lpstr>
      <vt:lpstr>Pourquoi recenser?</vt:lpstr>
      <vt:lpstr>Valoriser l’existant </vt:lpstr>
      <vt:lpstr>Répartir les moyens et rendre compte</vt:lpstr>
      <vt:lpstr>Comment?</vt:lpstr>
      <vt:lpstr>S’organiser en équipe</vt:lpstr>
      <vt:lpstr>Les domaines de l’EAC</vt:lpstr>
      <vt:lpstr>Présentation PowerPoint</vt:lpstr>
      <vt:lpstr>Présentation PowerPoint</vt:lpstr>
      <vt:lpstr>Présentation PowerPoint</vt:lpstr>
      <vt:lpstr>Présentation PowerPoint</vt:lpstr>
    </vt:vector>
  </TitlesOfParts>
  <Company>ACADEMIE DE LYON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recensement sur la plate-forme ADAGE</dc:title>
  <dc:creator>cvernet</dc:creator>
  <cp:lastModifiedBy>cvernet</cp:lastModifiedBy>
  <cp:revision>33</cp:revision>
  <dcterms:created xsi:type="dcterms:W3CDTF">2022-03-31T11:08:24Z</dcterms:created>
  <dcterms:modified xsi:type="dcterms:W3CDTF">2023-04-18T10:07:20Z</dcterms:modified>
</cp:coreProperties>
</file>