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5" r:id="rId4"/>
    <p:sldId id="262" r:id="rId5"/>
    <p:sldId id="257" r:id="rId6"/>
    <p:sldId id="266" r:id="rId7"/>
    <p:sldId id="268" r:id="rId8"/>
    <p:sldId id="269" r:id="rId9"/>
    <p:sldId id="270" r:id="rId10"/>
    <p:sldId id="271" r:id="rId11"/>
    <p:sldId id="272" r:id="rId12"/>
    <p:sldId id="27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4DB9C-4D3A-408F-B214-D6830327489C}" type="datetimeFigureOut">
              <a:rPr lang="fr-FR" smtClean="0"/>
              <a:t>05/05/2022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57192-2E5E-4502-8B77-18869AF88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62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724D-1430-4088-A257-C023F38F0AE1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81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8AC2-9524-4AEE-AEA9-03812D7308CF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69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D45B-C7EA-47BC-B378-E7C18C575F66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03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3E3C5461-F6EC-4E4B-AEAC-2025C62E4E41}" type="datetime1">
              <a:rPr lang="fr-FR" smtClean="0"/>
              <a:t>05/05/2022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67" y="120001"/>
            <a:ext cx="960000" cy="95446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2267" y="166408"/>
            <a:ext cx="1105504" cy="86164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51312" y="1074460"/>
            <a:ext cx="1105504" cy="86164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6560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7F89-2F0E-4868-8F9D-28B1FBF942C2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7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D613-5BB1-45E0-911E-7962BF95DC96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2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EFF4-17B7-4882-A461-32E2CD64654C}" type="datetime1">
              <a:rPr lang="fr-FR" smtClean="0"/>
              <a:t>05/05/2022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8957-5F63-4C6B-8B92-646A926D42A7}" type="datetime1">
              <a:rPr lang="fr-FR" smtClean="0"/>
              <a:t>05/05/2022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05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D07-81B1-41CC-9E25-5AFEA719D592}" type="datetime1">
              <a:rPr lang="fr-FR" smtClean="0"/>
              <a:t>05/05/2022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33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19E-5470-4C13-9AA9-7F8EB6E80734}" type="datetime1">
              <a:rPr lang="fr-FR" smtClean="0"/>
              <a:t>05/05/2022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92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2EE1-5215-4F18-BDDA-6BB188208CC4}" type="datetime1">
              <a:rPr lang="fr-FR" smtClean="0"/>
              <a:t>05/05/2022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33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E176-FC42-4CC9-A4F1-92ECFEDBF80A}" type="datetime1">
              <a:rPr lang="fr-FR" smtClean="0"/>
              <a:t>05/05/2022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79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CB900-022A-45B1-8E26-822DDAC7DFB1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66C0F-99BC-4EC2-8656-F94C01BAA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81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ya.lentin@ac-lyon.fr" TargetMode="External"/><Relationship Id="rId2" Type="http://schemas.openxmlformats.org/officeDocument/2006/relationships/hyperlink" Target="mailto:caroline.vernet@ac-lyon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ts-et-culture-42.enseigne.ac-lyon.fr/spip/spip.php?rubrique17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gouv.fr/bo/15/Hebdo28/MENE1514630A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1855" y="942109"/>
            <a:ext cx="9144000" cy="17088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Concevoir un projet d’</a:t>
            </a:r>
            <a:r>
              <a:rPr lang="fr-FR" b="1" dirty="0" smtClean="0"/>
              <a:t>E</a:t>
            </a:r>
            <a:r>
              <a:rPr lang="fr-FR" dirty="0" smtClean="0"/>
              <a:t>ducation </a:t>
            </a:r>
            <a:r>
              <a:rPr lang="fr-FR" b="1" dirty="0" smtClean="0"/>
              <a:t>A</a:t>
            </a:r>
            <a:r>
              <a:rPr lang="fr-FR" dirty="0" smtClean="0"/>
              <a:t>rtistique et </a:t>
            </a:r>
            <a:r>
              <a:rPr lang="fr-FR" b="1" dirty="0" smtClean="0"/>
              <a:t>C</a:t>
            </a:r>
            <a:r>
              <a:rPr lang="fr-FR" dirty="0" smtClean="0"/>
              <a:t>ulturelle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1855" y="2927783"/>
            <a:ext cx="9430327" cy="2235344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 à la conception pour les directrices, directeurs et équipes d’école primaire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Pourquoi concevoir un projet EAC?</a:t>
            </a:r>
          </a:p>
          <a:p>
            <a:pPr algn="l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Comment concevoir un projet EAC?</a:t>
            </a:r>
          </a:p>
          <a:p>
            <a:pPr algn="l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Répondre à l’appel à projet ADAGE ( 1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avril au 17 juin) : aide à la rédaction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213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 flipH="1">
            <a:off x="692727" y="701965"/>
            <a:ext cx="514465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3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d’examens des demandes de subventions dans le cadre de l’appel à projet sur ADAGE</a:t>
            </a:r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736" y="357764"/>
            <a:ext cx="5534025" cy="610552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13951" y="2773217"/>
            <a:ext cx="53386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Attention : ne sont examinés que les projets validés par les directeurs/directrices d’école et les IEN.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Pensez à les déposer le plus rapidement possible, à prévenir votre IEN pour qu’il/elle puisse mettre son avis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fr-FR" b="1" dirty="0" smtClean="0">
              <a:solidFill>
                <a:srgbClr val="FF0000"/>
              </a:solidFill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Le recensement de l’Education </a:t>
            </a:r>
            <a:r>
              <a:rPr lang="fr-FR" b="1" dirty="0">
                <a:solidFill>
                  <a:srgbClr val="FF0000"/>
                </a:solidFill>
              </a:rPr>
              <a:t>A</a:t>
            </a:r>
            <a:r>
              <a:rPr lang="fr-FR" b="1" dirty="0" smtClean="0">
                <a:solidFill>
                  <a:srgbClr val="FF0000"/>
                </a:solidFill>
              </a:rPr>
              <a:t>rtistique et Culturelle sur ADAGE de l’école doit être engagé afin de permettre à la commission d’apprécier la pertinence du projet dans le parcours de l’élève.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97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0773" y="489528"/>
            <a:ext cx="8136645" cy="4630246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059708" y="5119774"/>
            <a:ext cx="8829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Attention : prêter une attention particulière au Titre du projet</a:t>
            </a:r>
            <a:endParaRPr lang="fr-FR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81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74700" y="1143000"/>
            <a:ext cx="98933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Pour toute aide, vous pouvez contacter</a:t>
            </a:r>
          </a:p>
          <a:p>
            <a:endParaRPr lang="fr-FR" sz="4000" dirty="0" smtClean="0"/>
          </a:p>
          <a:p>
            <a:pPr>
              <a:lnSpc>
                <a:spcPct val="150000"/>
              </a:lnSpc>
            </a:pPr>
            <a:r>
              <a:rPr lang="fr-FR" b="1" dirty="0" smtClean="0"/>
              <a:t>La mission Arts et Culture départementale</a:t>
            </a:r>
          </a:p>
          <a:p>
            <a:pPr>
              <a:lnSpc>
                <a:spcPct val="150000"/>
              </a:lnSpc>
            </a:pPr>
            <a:r>
              <a:rPr lang="fr-FR" dirty="0">
                <a:hlinkClick r:id="rId2"/>
              </a:rPr>
              <a:t>c</a:t>
            </a:r>
            <a:r>
              <a:rPr lang="fr-FR" dirty="0" smtClean="0">
                <a:hlinkClick r:id="rId2"/>
              </a:rPr>
              <a:t>aroline.vernet@ac-lyon.fr</a:t>
            </a:r>
            <a:r>
              <a:rPr lang="fr-FR" dirty="0" smtClean="0"/>
              <a:t> CPD Arts et Culture de la Loire</a:t>
            </a:r>
          </a:p>
          <a:p>
            <a:pPr>
              <a:lnSpc>
                <a:spcPct val="150000"/>
              </a:lnSpc>
            </a:pPr>
            <a:r>
              <a:rPr lang="fr-FR" dirty="0">
                <a:hlinkClick r:id="rId3"/>
              </a:rPr>
              <a:t>m</a:t>
            </a:r>
            <a:r>
              <a:rPr lang="fr-FR" dirty="0" smtClean="0">
                <a:hlinkClick r:id="rId3"/>
              </a:rPr>
              <a:t>aya.lentin@ac-lyon.fr</a:t>
            </a:r>
            <a:r>
              <a:rPr lang="fr-FR" dirty="0" smtClean="0"/>
              <a:t> IEN en charge de la mission arts et culture pour le département de la Loire</a:t>
            </a:r>
          </a:p>
          <a:p>
            <a:endParaRPr lang="fr-FR" b="1" dirty="0" smtClean="0"/>
          </a:p>
          <a:p>
            <a:r>
              <a:rPr lang="fr-FR" b="1" dirty="0" smtClean="0"/>
              <a:t>Les </a:t>
            </a:r>
            <a:r>
              <a:rPr lang="fr-FR" b="1" dirty="0"/>
              <a:t>CPC Référents culture de vos circonscriptions</a:t>
            </a:r>
          </a:p>
          <a:p>
            <a:r>
              <a:rPr lang="fr-FR" dirty="0"/>
              <a:t>Liste sur le site Arts et Culture 42 : </a:t>
            </a:r>
            <a:r>
              <a:rPr lang="fr-FR" dirty="0">
                <a:hlinkClick r:id="rId4"/>
              </a:rPr>
              <a:t>Site Arts et Culture 42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b="1" dirty="0" smtClean="0"/>
              <a:t>La Direction </a:t>
            </a:r>
            <a:r>
              <a:rPr lang="fr-FR" b="1" dirty="0"/>
              <a:t>A</a:t>
            </a:r>
            <a:r>
              <a:rPr lang="fr-FR" b="1" dirty="0" smtClean="0"/>
              <a:t>cadémique des Arts et de la Culture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5" name="Rectangle 4"/>
          <p:cNvSpPr/>
          <p:nvPr/>
        </p:nvSpPr>
        <p:spPr>
          <a:xfrm>
            <a:off x="774700" y="5261786"/>
            <a:ext cx="1740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1"/>
                </a:solidFill>
              </a:rPr>
              <a:t>daac@ac-lyon.fr</a:t>
            </a:r>
            <a:endParaRPr lang="fr-FR" u="sng" dirty="0">
              <a:solidFill>
                <a:schemeClr val="accent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Caroline Vernet CPD Arts et Culture de la Loire  avril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3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9760"/>
            <a:ext cx="10515600" cy="548499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 souhaitable que des projets spécifiques portant sur les arts et le patrimoine jalonnent le parcours de chaque élève. Ces projets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qu'ils soient au cœur des enseignements, disciplinaires et pluridisciplinaires, ou organisés dans leur prolongement,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sont autant d'étapes, de temps forts, particulièrement marquants et mobilisateurs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démarche de projet implique une pédagogie active fondée sur la participation et l'implication des élèves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auxquels est attribué un rôle collaboratif. Elle est particulièrement appropriée aux objectifs de l'éducation artistique et culturelle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Ces projets peuvent nourrir les </a:t>
            </a:r>
            <a:r>
              <a:rPr lang="fr-FR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axes en lien avec le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volet culturel </a:t>
            </a:r>
            <a:r>
              <a:rPr lang="fr-FR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l’école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dans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l’onglet Etablissement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Volet culturel du projet d’école 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favoriser la mixité et l’inclusion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• améliorer le climat scolaire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• développer l'autonomie de l'élève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• contribuer à la construction d’un collectif et à l'épanouissement de l'individu en son sein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• cultiver l’esprit critique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• consolider l’estime de soi, responsabiliser l’élève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• amplifier l’ambition scolaire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• promouvoir la persévérance scolaire et lutter contre l’absentéisme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• acquérir et parfaire des compétences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fr-FR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15818" y="369650"/>
            <a:ext cx="822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Pourquoi concevoir un projet d’éducation artistique et culturelle ?</a:t>
            </a:r>
            <a:endParaRPr lang="fr-FR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39473"/>
            <a:ext cx="4719783" cy="886344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8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457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concevoir et rédiger un projet EAC?</a:t>
            </a:r>
            <a:endParaRPr lang="fr-FR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 fait d’adosser les projets EAC aux axes retenus dans le projet d’école,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en lien avec le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référentiel EAC de juillet 2015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, vous permet également de penser l'évaluation de vos projets, de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présenter en conseil d’école, de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les intégrer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au prochain projet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d’école.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Annexe </a:t>
            </a:r>
            <a:r>
              <a:rPr lang="fr-F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 Référentiel objectifs EAC </a:t>
            </a:r>
            <a:r>
              <a:rPr lang="fr-FR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Deux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fiches d’aide à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rédaction</a:t>
            </a:r>
            <a:endParaRPr lang="fr-F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Annexe B : Une fiche d’accompagnement d’aide à la rédaction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Annexe C : Une </a:t>
            </a:r>
            <a:r>
              <a:rPr lang="fr-F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d’accompagnement d’aide à la rédaction </a:t>
            </a:r>
            <a:r>
              <a:rPr lang="fr-FR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vierge</a:t>
            </a:r>
            <a:endParaRPr lang="fr-F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18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Étoile à 12 branches 45"/>
          <p:cNvSpPr>
            <a:spLocks noChangeAspect="1"/>
          </p:cNvSpPr>
          <p:nvPr/>
        </p:nvSpPr>
        <p:spPr>
          <a:xfrm>
            <a:off x="5036976" y="1634431"/>
            <a:ext cx="2787593" cy="34279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2400"/>
          </a:p>
        </p:txBody>
      </p:sp>
      <p:sp>
        <p:nvSpPr>
          <p:cNvPr id="11" name="Forme libre 23"/>
          <p:cNvSpPr/>
          <p:nvPr/>
        </p:nvSpPr>
        <p:spPr>
          <a:xfrm>
            <a:off x="782507" y="141695"/>
            <a:ext cx="4077095" cy="6647679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8994555"/>
              <a:satOff val="-9075"/>
              <a:lumOff val="-9672"/>
              <a:alphaOff val="0"/>
            </a:schemeClr>
          </a:fillRef>
          <a:effectRef idx="0">
            <a:schemeClr val="accent4">
              <a:hueOff val="8994555"/>
              <a:satOff val="-9075"/>
              <a:lumOff val="-96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651" tIns="57651" rIns="57651" bIns="57651" numCol="1" spcCol="1270" anchor="t" anchorCtr="0">
            <a:noAutofit/>
          </a:bodyPr>
          <a:lstStyle/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600" dirty="0"/>
          </a:p>
        </p:txBody>
      </p:sp>
      <p:sp>
        <p:nvSpPr>
          <p:cNvPr id="7" name="Forme libre 17"/>
          <p:cNvSpPr/>
          <p:nvPr/>
        </p:nvSpPr>
        <p:spPr>
          <a:xfrm>
            <a:off x="8039613" y="925567"/>
            <a:ext cx="3773511" cy="25884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2248639"/>
              <a:satOff val="-2269"/>
              <a:lumOff val="-2418"/>
              <a:alphaOff val="0"/>
            </a:schemeClr>
          </a:fillRef>
          <a:effectRef idx="0">
            <a:schemeClr val="accent4">
              <a:hueOff val="2248639"/>
              <a:satOff val="-2269"/>
              <a:lumOff val="-24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316" tIns="47316" rIns="47316" bIns="47316" numCol="1" spcCol="1270" anchor="ctr" anchorCtr="0">
            <a:noAutofit/>
          </a:bodyPr>
          <a:lstStyle/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67" dirty="0"/>
              <a:t>Le </a:t>
            </a:r>
            <a:r>
              <a:rPr lang="fr-FR" sz="1600" dirty="0"/>
              <a:t>partenariat</a:t>
            </a:r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67" dirty="0"/>
              <a:t>Au côté des enseignants et en étroite collaboration avec eux, les partenaires apportent leurs compétences propres et leur expérience. L’enjeu du partenariat est d’aboutir à un projet éducatif partagé et construit ensemble, au centre duquel se trouve l’élève.</a:t>
            </a:r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333" dirty="0"/>
              <a:t> </a:t>
            </a:r>
          </a:p>
        </p:txBody>
      </p:sp>
      <p:sp>
        <p:nvSpPr>
          <p:cNvPr id="8" name="Forme libre 13"/>
          <p:cNvSpPr>
            <a:spLocks noChangeAspect="1"/>
          </p:cNvSpPr>
          <p:nvPr/>
        </p:nvSpPr>
        <p:spPr>
          <a:xfrm>
            <a:off x="5145333" y="2483877"/>
            <a:ext cx="2035737" cy="2464307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012" tIns="125012" rIns="125012" bIns="125012" numCol="1" spcCol="1270" anchor="ctr" anchorCtr="0">
            <a:noAutofit/>
          </a:bodyPr>
          <a:lstStyle/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67" dirty="0">
                <a:solidFill>
                  <a:srgbClr val="761400"/>
                </a:solidFill>
              </a:rPr>
              <a:t>Les composantes d’un projet d’éducation artistique et culturelle</a:t>
            </a:r>
          </a:p>
        </p:txBody>
      </p:sp>
      <p:sp>
        <p:nvSpPr>
          <p:cNvPr id="9" name="Forme libre 19"/>
          <p:cNvSpPr/>
          <p:nvPr/>
        </p:nvSpPr>
        <p:spPr>
          <a:xfrm>
            <a:off x="8039612" y="3810223"/>
            <a:ext cx="3753941" cy="2187707"/>
          </a:xfrm>
          <a:prstGeom prst="roundRect">
            <a:avLst/>
          </a:prstGeom>
          <a:solidFill>
            <a:srgbClr val="9822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4497278"/>
              <a:satOff val="-4538"/>
              <a:lumOff val="-4836"/>
              <a:alphaOff val="0"/>
            </a:schemeClr>
          </a:fillRef>
          <a:effectRef idx="0">
            <a:schemeClr val="accent4">
              <a:hueOff val="4497278"/>
              <a:satOff val="-4538"/>
              <a:lumOff val="-483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187" tIns="59187" rIns="59187" bIns="59187" numCol="1" spcCol="1270" anchor="ctr" anchorCtr="0">
            <a:noAutofit/>
          </a:bodyPr>
          <a:lstStyle/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67" dirty="0"/>
              <a:t>Le projet favorise l’interdisciplinarité ainsi que le décloisonnement des apprentissages en créant des ponts entre disciplines, acteurs éducatifs et élèves.</a:t>
            </a:r>
          </a:p>
        </p:txBody>
      </p:sp>
      <p:sp>
        <p:nvSpPr>
          <p:cNvPr id="10" name="Forme libre 22"/>
          <p:cNvSpPr/>
          <p:nvPr/>
        </p:nvSpPr>
        <p:spPr>
          <a:xfrm rot="19709472">
            <a:off x="3481689" y="3966977"/>
            <a:ext cx="2374167" cy="24943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91008" tIns="-32240" rIns="791011" bIns="-32239" numCol="1" spcCol="1270" anchor="ctr" anchorCtr="0">
            <a:noAutofit/>
          </a:bodyPr>
          <a:lstStyle/>
          <a:p>
            <a:pPr algn="ctr" defTabSz="29633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667"/>
          </a:p>
        </p:txBody>
      </p:sp>
      <p:sp>
        <p:nvSpPr>
          <p:cNvPr id="12" name="Forme libre 25"/>
          <p:cNvSpPr/>
          <p:nvPr/>
        </p:nvSpPr>
        <p:spPr>
          <a:xfrm>
            <a:off x="1216541" y="5013662"/>
            <a:ext cx="3209028" cy="1391669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1243194"/>
              <a:satOff val="-11344"/>
              <a:lumOff val="-12091"/>
              <a:alphaOff val="0"/>
            </a:schemeClr>
          </a:fillRef>
          <a:effectRef idx="0">
            <a:schemeClr val="accent4">
              <a:hueOff val="11243194"/>
              <a:satOff val="-11344"/>
              <a:lumOff val="-1209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133965" rIns="8467" bIns="133965" numCol="1" spcCol="1270" anchor="ctr" anchorCtr="0">
            <a:noAutofit/>
          </a:bodyPr>
          <a:lstStyle/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dirty="0"/>
              <a:t>Les connaissances</a:t>
            </a:r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67" dirty="0"/>
              <a:t>Appropriation de repères culturels et d’un lexique spécifique ; développement de la faculté de juger et de l’esprit critique.</a:t>
            </a:r>
          </a:p>
        </p:txBody>
      </p:sp>
      <p:sp>
        <p:nvSpPr>
          <p:cNvPr id="13" name="Forme libre 26"/>
          <p:cNvSpPr/>
          <p:nvPr/>
        </p:nvSpPr>
        <p:spPr>
          <a:xfrm rot="16918911">
            <a:off x="5067278" y="4409127"/>
            <a:ext cx="1637285" cy="24775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23" tIns="-19403" rIns="547125" bIns="-19403" numCol="1" spcCol="1270" anchor="ctr" anchorCtr="0">
            <a:noAutofit/>
          </a:bodyPr>
          <a:lstStyle/>
          <a:p>
            <a:pPr algn="ctr" defTabSz="29633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667"/>
          </a:p>
        </p:txBody>
      </p:sp>
      <p:sp>
        <p:nvSpPr>
          <p:cNvPr id="14" name="Forme libre 28"/>
          <p:cNvSpPr/>
          <p:nvPr/>
        </p:nvSpPr>
        <p:spPr>
          <a:xfrm rot="17657978">
            <a:off x="4688108" y="4377015"/>
            <a:ext cx="1772405" cy="2477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0879" tIns="-21704" rIns="590880" bIns="-21707" numCol="1" spcCol="1270" anchor="ctr" anchorCtr="0">
            <a:noAutofit/>
          </a:bodyPr>
          <a:lstStyle/>
          <a:p>
            <a:pPr algn="ctr" defTabSz="29633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667"/>
          </a:p>
        </p:txBody>
      </p:sp>
      <p:sp>
        <p:nvSpPr>
          <p:cNvPr id="15" name="Forme libre 29"/>
          <p:cNvSpPr/>
          <p:nvPr/>
        </p:nvSpPr>
        <p:spPr>
          <a:xfrm>
            <a:off x="1217134" y="984308"/>
            <a:ext cx="3242017" cy="180055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5740471"/>
              <a:satOff val="-15881"/>
              <a:lumOff val="-16927"/>
              <a:alphaOff val="0"/>
            </a:schemeClr>
          </a:fillRef>
          <a:effectRef idx="0">
            <a:schemeClr val="accent4">
              <a:hueOff val="15740471"/>
              <a:satOff val="-15881"/>
              <a:lumOff val="-1692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167631" rIns="8467" bIns="167631" numCol="1" spcCol="1270" anchor="ctr" anchorCtr="0">
            <a:noAutofit/>
          </a:bodyPr>
          <a:lstStyle/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dirty="0"/>
              <a:t>La rencontre  </a:t>
            </a:r>
            <a:endParaRPr lang="fr-FR" sz="1467" dirty="0"/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67" dirty="0"/>
              <a:t> des œuvres artistiques </a:t>
            </a:r>
            <a:r>
              <a:rPr lang="fr-FR" sz="1467" dirty="0">
                <a:solidFill>
                  <a:schemeClr val="bg1"/>
                </a:solidFill>
              </a:rPr>
              <a:t>de différentes esthétiques </a:t>
            </a:r>
            <a:r>
              <a:rPr lang="fr-FR" sz="1467" dirty="0"/>
              <a:t>et des objets patrimoniaux ; des artistes, des artisans des métiers d’art, des professionnels des arts et de la culture, des chercheurs, des scientifiques; des lieux ..</a:t>
            </a:r>
          </a:p>
        </p:txBody>
      </p:sp>
      <p:sp>
        <p:nvSpPr>
          <p:cNvPr id="16" name="Forme libre 27"/>
          <p:cNvSpPr/>
          <p:nvPr/>
        </p:nvSpPr>
        <p:spPr>
          <a:xfrm>
            <a:off x="1227023" y="2952539"/>
            <a:ext cx="3232128" cy="189344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3491833"/>
              <a:satOff val="-13613"/>
              <a:lumOff val="-14509"/>
              <a:alphaOff val="0"/>
            </a:schemeClr>
          </a:fillRef>
          <a:effectRef idx="0">
            <a:schemeClr val="accent4">
              <a:hueOff val="13491833"/>
              <a:satOff val="-13613"/>
              <a:lumOff val="-1450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163667" rIns="8467" bIns="163667" numCol="1" spcCol="1270" anchor="ctr" anchorCtr="0">
            <a:noAutofit/>
          </a:bodyPr>
          <a:lstStyle/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dirty="0"/>
              <a:t>La Pratique</a:t>
            </a:r>
          </a:p>
          <a:p>
            <a:pPr algn="ctr" defTabSz="5926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67" dirty="0"/>
              <a:t>  Individuellement et collectivement, dans des domaines artistiques diversifiés ; la démarche du professionnel, la démarche de création de l’artiste est singulière et induit une construction spécifique des autres piliers.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111835" y="260649"/>
            <a:ext cx="3456267" cy="543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67" b="1" dirty="0">
                <a:solidFill>
                  <a:schemeClr val="bg1"/>
                </a:solidFill>
              </a:rPr>
              <a:t>Le projet articule les trois piliers </a:t>
            </a:r>
          </a:p>
          <a:p>
            <a:r>
              <a:rPr lang="fr-FR" sz="1467" b="1" dirty="0">
                <a:solidFill>
                  <a:schemeClr val="bg1"/>
                </a:solidFill>
              </a:rPr>
              <a:t>de l’éducation artistique et culturelle</a:t>
            </a:r>
          </a:p>
        </p:txBody>
      </p:sp>
      <p:sp>
        <p:nvSpPr>
          <p:cNvPr id="19" name="Espace réservé du pied de page 4"/>
          <p:cNvSpPr txBox="1">
            <a:spLocks/>
          </p:cNvSpPr>
          <p:nvPr/>
        </p:nvSpPr>
        <p:spPr bwMode="gray">
          <a:xfrm>
            <a:off x="10800523" y="6405331"/>
            <a:ext cx="253248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2.3. Projets EAC</a:t>
            </a:r>
          </a:p>
        </p:txBody>
      </p:sp>
    </p:spTree>
    <p:extLst>
      <p:ext uri="{BB962C8B-B14F-4D97-AF65-F5344CB8AC3E}">
        <p14:creationId xmlns:p14="http://schemas.microsoft.com/office/powerpoint/2010/main" val="12948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236" y="479676"/>
            <a:ext cx="10747408" cy="5345690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Dans le cadre du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recensement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l’Education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rtistique et Culturelle dans les écoles, il s’agit des projets et parcours que l’on trouve dans </a:t>
            </a:r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l’onglet bleu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087" y="1653309"/>
            <a:ext cx="3950677" cy="2746839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 flipH="1">
            <a:off x="4786771" y="1219200"/>
            <a:ext cx="4809811" cy="16930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937260" y="4501945"/>
            <a:ext cx="10317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Précisions :</a:t>
            </a:r>
          </a:p>
          <a:p>
            <a:pPr algn="just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L’appel à projets du 1</a:t>
            </a:r>
            <a:r>
              <a:rPr lang="fr-FR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avril au 17 juin 2022 concerne les demandes de financements des heures d’intervention d’artistes dans le cadre de ces projets pour l’année scolaire 2022/2023.</a:t>
            </a:r>
          </a:p>
          <a:p>
            <a:pPr algn="just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Mais ces projets peuvent avoir d’autres sources de financement et dans ce cas-là, ils peuvent être déposés tout au long de l’année dans le cadre du recensement.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25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8227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Répondre à cet appel à projet permettra de faire financer l’intervention d’artistes dans les classes dans le cadre du projet déposé.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602"/>
          </a:xfrm>
        </p:spPr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L’appel à projet sur ADAGE</a:t>
            </a:r>
            <a:endParaRPr lang="fr-FR" sz="3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584" y="1991733"/>
            <a:ext cx="6197889" cy="392343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184" y="5915168"/>
            <a:ext cx="7943850" cy="714375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28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163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du projet</a:t>
            </a:r>
            <a:endParaRPr lang="fr-FR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143" y="1769379"/>
            <a:ext cx="6060398" cy="395181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85272" y="1123048"/>
            <a:ext cx="10021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financement des heures d’interventions dans une classe se situe en moyenne autour de 10 heures pour une classe x le tarif horaire de l’artiste engagé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00728" y="5591880"/>
            <a:ext cx="944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Il est important de </a:t>
            </a:r>
            <a:r>
              <a:rPr lang="fr-FR" b="1" dirty="0" smtClean="0">
                <a:solidFill>
                  <a:srgbClr val="FF0000"/>
                </a:solidFill>
              </a:rPr>
              <a:t>budgétiser tous les autres aspects du projet </a:t>
            </a:r>
            <a:r>
              <a:rPr lang="fr-FR" dirty="0" smtClean="0"/>
              <a:t>: sorties, déplacements en bus, … et de solliciter les partenaires pouvant financer ces aspects ( mairies, collectivités, associations d e parents..) en déposant des demandes en parallèle.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09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457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 particuliers</a:t>
            </a:r>
            <a:endParaRPr lang="fr-FR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889" y="1330037"/>
            <a:ext cx="7600950" cy="13239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600" y="2880014"/>
            <a:ext cx="7839075" cy="2952750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67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1362075"/>
            <a:ext cx="7800975" cy="4133850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Caroline Vernet CPD Arts et Culture de la Loire  avril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406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999</Words>
  <Application>Microsoft Office PowerPoint</Application>
  <PresentationFormat>Grand écran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Wingdings</vt:lpstr>
      <vt:lpstr>Thème Office</vt:lpstr>
      <vt:lpstr>Concevoir un projet d’Education Artistique et Culturelle</vt:lpstr>
      <vt:lpstr>Présentation PowerPoint</vt:lpstr>
      <vt:lpstr>Comment concevoir et rédiger un projet EAC?</vt:lpstr>
      <vt:lpstr>Présentation PowerPoint</vt:lpstr>
      <vt:lpstr>Présentation PowerPoint</vt:lpstr>
      <vt:lpstr>L’appel à projet sur ADAGE</vt:lpstr>
      <vt:lpstr>Budget du projet</vt:lpstr>
      <vt:lpstr>Cas particuliers</vt:lpstr>
      <vt:lpstr>Présentation PowerPoint</vt:lpstr>
      <vt:lpstr>Présentation PowerPoint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Concevoir un projet d’Education Artistique et Culturelle</dc:title>
  <dc:creator>cvernet</dc:creator>
  <cp:lastModifiedBy>cvernet</cp:lastModifiedBy>
  <cp:revision>27</cp:revision>
  <dcterms:created xsi:type="dcterms:W3CDTF">2022-04-23T08:17:15Z</dcterms:created>
  <dcterms:modified xsi:type="dcterms:W3CDTF">2022-05-05T12:41:27Z</dcterms:modified>
</cp:coreProperties>
</file>