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57" r:id="rId4"/>
    <p:sldId id="258" r:id="rId5"/>
    <p:sldId id="259" r:id="rId6"/>
    <p:sldId id="260" r:id="rId7"/>
    <p:sldId id="262" r:id="rId8"/>
    <p:sldId id="27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468" autoAdjust="0"/>
    <p:restoredTop sz="93979" autoAdjust="0"/>
  </p:normalViewPr>
  <p:slideViewPr>
    <p:cSldViewPr snapToGrid="0">
      <p:cViewPr varScale="1">
        <p:scale>
          <a:sx n="47" d="100"/>
          <a:sy n="47" d="100"/>
        </p:scale>
        <p:origin x="5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76EDC-963D-4B29-8512-47AAB367E8E8}" type="datetimeFigureOut">
              <a:rPr lang="fr-FR" smtClean="0"/>
              <a:t>14/03/2022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E829C-43A3-4492-8E6A-3D010472B890}" type="slidenum">
              <a:rPr lang="fr-FR" smtClean="0"/>
              <a:t>‹N°›</a:t>
            </a:fld>
            <a:endParaRPr lang="fr-FR"/>
          </a:p>
        </p:txBody>
      </p:sp>
    </p:spTree>
    <p:extLst>
      <p:ext uri="{BB962C8B-B14F-4D97-AF65-F5344CB8AC3E}">
        <p14:creationId xmlns:p14="http://schemas.microsoft.com/office/powerpoint/2010/main" val="74337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adage@ac-lyon.f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L’objectif d'ADAGE est de permettre l'ouverture à toute la communauté éducative d'une grande partie des données de l’éducation artistique et culturelle, dans un esprit de partage mais aussi de pilotage. Il s’agit de faire remonter de manière précise l’état des lieux de l’EAC, les zones blanches, etc. Ce n’est pas un outil de surveillance mais </a:t>
            </a:r>
            <a:r>
              <a:rPr lang="fr-FR" b="1" dirty="0" smtClean="0"/>
              <a:t>un outil de pilotage.</a:t>
            </a:r>
          </a:p>
          <a:p>
            <a:endParaRPr lang="fr-FR" dirty="0"/>
          </a:p>
        </p:txBody>
      </p:sp>
      <p:sp>
        <p:nvSpPr>
          <p:cNvPr id="4" name="Espace réservé du numéro de diapositive 3"/>
          <p:cNvSpPr>
            <a:spLocks noGrp="1"/>
          </p:cNvSpPr>
          <p:nvPr>
            <p:ph type="sldNum" sz="quarter" idx="10"/>
          </p:nvPr>
        </p:nvSpPr>
        <p:spPr/>
        <p:txBody>
          <a:bodyPr/>
          <a:lstStyle/>
          <a:p>
            <a:fld id="{FFBE829C-43A3-4492-8E6A-3D010472B890}" type="slidenum">
              <a:rPr lang="fr-FR" smtClean="0"/>
              <a:t>1</a:t>
            </a:fld>
            <a:endParaRPr lang="fr-FR"/>
          </a:p>
        </p:txBody>
      </p:sp>
    </p:spTree>
    <p:extLst>
      <p:ext uri="{BB962C8B-B14F-4D97-AF65-F5344CB8AC3E}">
        <p14:creationId xmlns:p14="http://schemas.microsoft.com/office/powerpoint/2010/main" val="231550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t>dans les rubrique "Scolarité du 1er degré" et "Scolarité du 2nd degré". </a:t>
            </a:r>
            <a:br>
              <a:rPr lang="fr-FR" sz="1200" dirty="0" smtClean="0"/>
            </a:br>
            <a:r>
              <a:rPr lang="fr-FR" sz="1200" dirty="0" smtClean="0"/>
              <a:t>Pour y accéder, il faut impérativement disposer d'un identifiant académique sur cette plateforme.</a:t>
            </a:r>
            <a:br>
              <a:rPr lang="fr-FR" sz="1200" dirty="0" smtClean="0"/>
            </a:br>
            <a:r>
              <a:rPr lang="fr-FR" sz="1200" dirty="0" smtClean="0"/>
              <a:t>Par défaut, le directeur est le seul habilité à renseigner les projets dans ADAGE</a:t>
            </a:r>
            <a:endParaRPr lang="fr-FR" dirty="0"/>
          </a:p>
        </p:txBody>
      </p:sp>
      <p:sp>
        <p:nvSpPr>
          <p:cNvPr id="4" name="Espace réservé du numéro de diapositive 3"/>
          <p:cNvSpPr>
            <a:spLocks noGrp="1"/>
          </p:cNvSpPr>
          <p:nvPr>
            <p:ph type="sldNum" sz="quarter" idx="10"/>
          </p:nvPr>
        </p:nvSpPr>
        <p:spPr/>
        <p:txBody>
          <a:bodyPr/>
          <a:lstStyle/>
          <a:p>
            <a:fld id="{FFBE829C-43A3-4492-8E6A-3D010472B890}" type="slidenum">
              <a:rPr lang="fr-FR" smtClean="0"/>
              <a:t>2</a:t>
            </a:fld>
            <a:endParaRPr lang="fr-FR"/>
          </a:p>
        </p:txBody>
      </p:sp>
    </p:spTree>
    <p:extLst>
      <p:ext uri="{BB962C8B-B14F-4D97-AF65-F5344CB8AC3E}">
        <p14:creationId xmlns:p14="http://schemas.microsoft.com/office/powerpoint/2010/main" val="425098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Durant la phase de recensement, les chefs d'établissement renseignent dans ADAGE l'ensemble des actions qui se déroule dans leur établissement. Toutes ces données permettent notamment d'élaborer de manière précise le volet culturel du projet d'établissement, mais aussi de donner une meilleure visibilité de la réalité de l'EAC dans l'académie.</a:t>
            </a:r>
          </a:p>
          <a:p>
            <a:endParaRPr lang="fr-FR" dirty="0"/>
          </a:p>
        </p:txBody>
      </p:sp>
      <p:sp>
        <p:nvSpPr>
          <p:cNvPr id="4" name="Espace réservé du numéro de diapositive 3"/>
          <p:cNvSpPr>
            <a:spLocks noGrp="1"/>
          </p:cNvSpPr>
          <p:nvPr>
            <p:ph type="sldNum" sz="quarter" idx="10"/>
          </p:nvPr>
        </p:nvSpPr>
        <p:spPr/>
        <p:txBody>
          <a:bodyPr/>
          <a:lstStyle/>
          <a:p>
            <a:fld id="{FFBE829C-43A3-4492-8E6A-3D010472B890}" type="slidenum">
              <a:rPr lang="fr-FR" smtClean="0"/>
              <a:t>6</a:t>
            </a:fld>
            <a:endParaRPr lang="fr-FR"/>
          </a:p>
        </p:txBody>
      </p:sp>
    </p:spTree>
    <p:extLst>
      <p:ext uri="{BB962C8B-B14F-4D97-AF65-F5344CB8AC3E}">
        <p14:creationId xmlns:p14="http://schemas.microsoft.com/office/powerpoint/2010/main" val="56968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Pour l’élaboration pédagogique du projet et la construction du budget prévisionnel, vous êtes invités à vous rapprocher du </a:t>
            </a:r>
            <a:r>
              <a:rPr lang="fr-FR" b="1" dirty="0" smtClean="0"/>
              <a:t>référent culture de votre établissement</a:t>
            </a:r>
            <a:r>
              <a:rPr lang="fr-FR" dirty="0" smtClean="0"/>
              <a:t> chargé de coordonner toutes les actions et projets d’éducation artistique et culturelle au sein de votre établissement. Il est l'interlocuteur privilégié qui vous aide à formaliser votre projet et à l’inscrire dans la dynamique du projet d'établissement et de son volet culturel.</a:t>
            </a:r>
          </a:p>
          <a:p>
            <a:endParaRPr lang="fr-FR" dirty="0"/>
          </a:p>
        </p:txBody>
      </p:sp>
      <p:sp>
        <p:nvSpPr>
          <p:cNvPr id="4" name="Espace réservé du numéro de diapositive 3"/>
          <p:cNvSpPr>
            <a:spLocks noGrp="1"/>
          </p:cNvSpPr>
          <p:nvPr>
            <p:ph type="sldNum" sz="quarter" idx="10"/>
          </p:nvPr>
        </p:nvSpPr>
        <p:spPr/>
        <p:txBody>
          <a:bodyPr/>
          <a:lstStyle/>
          <a:p>
            <a:fld id="{FFBE829C-43A3-4492-8E6A-3D010472B890}" type="slidenum">
              <a:rPr lang="fr-FR" smtClean="0"/>
              <a:t>9</a:t>
            </a:fld>
            <a:endParaRPr lang="fr-FR"/>
          </a:p>
        </p:txBody>
      </p:sp>
    </p:spTree>
    <p:extLst>
      <p:ext uri="{BB962C8B-B14F-4D97-AF65-F5344CB8AC3E}">
        <p14:creationId xmlns:p14="http://schemas.microsoft.com/office/powerpoint/2010/main" val="304020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Chaque élève recevra à l’issue du recensement une attestation signée par le chef d’établissement ainsi que l’impression de son parcours EAC valorisant ainsi les projets, actions et évènements auxquels il aura participé.</a:t>
            </a:r>
          </a:p>
          <a:p>
            <a:endParaRPr lang="fr-FR" dirty="0"/>
          </a:p>
        </p:txBody>
      </p:sp>
      <p:sp>
        <p:nvSpPr>
          <p:cNvPr id="4" name="Espace réservé du numéro de diapositive 3"/>
          <p:cNvSpPr>
            <a:spLocks noGrp="1"/>
          </p:cNvSpPr>
          <p:nvPr>
            <p:ph type="sldNum" sz="quarter" idx="10"/>
          </p:nvPr>
        </p:nvSpPr>
        <p:spPr/>
        <p:txBody>
          <a:bodyPr/>
          <a:lstStyle/>
          <a:p>
            <a:fld id="{FFBE829C-43A3-4492-8E6A-3D010472B890}" type="slidenum">
              <a:rPr lang="fr-FR" smtClean="0"/>
              <a:t>12</a:t>
            </a:fld>
            <a:endParaRPr lang="fr-FR"/>
          </a:p>
        </p:txBody>
      </p:sp>
    </p:spTree>
    <p:extLst>
      <p:ext uri="{BB962C8B-B14F-4D97-AF65-F5344CB8AC3E}">
        <p14:creationId xmlns:p14="http://schemas.microsoft.com/office/powerpoint/2010/main" val="175218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b="1" u="sng" dirty="0" smtClean="0"/>
              <a:t>Le projet doit :</a:t>
            </a:r>
          </a:p>
          <a:p>
            <a:pPr marL="0" indent="0">
              <a:buNone/>
            </a:pPr>
            <a:r>
              <a:rPr lang="fr-FR" sz="1200" dirty="0" smtClean="0"/>
              <a:t>- Avoir une entrée autour de la création artistique </a:t>
            </a:r>
          </a:p>
          <a:p>
            <a:pPr marL="0" indent="0">
              <a:buNone/>
            </a:pPr>
            <a:r>
              <a:rPr lang="fr-FR" sz="1200" dirty="0" smtClean="0"/>
              <a:t>- leur ouvrir des perspectives sur leur environnement culturel / travailler avec les structures culturelles de territoire</a:t>
            </a:r>
          </a:p>
          <a:p>
            <a:pPr marL="0" indent="0">
              <a:buNone/>
            </a:pPr>
            <a:r>
              <a:rPr lang="fr-FR" sz="1200" dirty="0" smtClean="0"/>
              <a:t>- leur proposer de nouvelles possibilités d'expression artistique personnelle au sein de projets collectifs qui sollicitent leurs capacités d'innovation et d'expérimentation,</a:t>
            </a:r>
          </a:p>
          <a:p>
            <a:pPr>
              <a:buFontTx/>
              <a:buChar char="-"/>
            </a:pPr>
            <a:r>
              <a:rPr lang="fr-FR" sz="1200" dirty="0" smtClean="0"/>
              <a:t>développer des situations d'échanges et de débats sur des productions ou de grandes problématiques artistiques ou culturelles,</a:t>
            </a:r>
          </a:p>
          <a:p>
            <a:pPr>
              <a:buFontTx/>
              <a:buChar char="-"/>
            </a:pPr>
            <a:r>
              <a:rPr lang="fr-FR" sz="1200" dirty="0" smtClean="0"/>
              <a:t>Développer les compétences artistiques des élèves</a:t>
            </a:r>
          </a:p>
          <a:p>
            <a:pPr marL="0" indent="0">
              <a:buNone/>
            </a:pPr>
            <a:r>
              <a:rPr lang="fr-FR" sz="1200" dirty="0" smtClean="0"/>
              <a:t>- sensibiliser les élèves aux métiers liés au monde de l'art, de la culture et du monde scientifique.</a:t>
            </a:r>
          </a:p>
          <a:p>
            <a:pPr marL="0" indent="0">
              <a:buNone/>
            </a:pPr>
            <a:r>
              <a:rPr lang="fr-FR" sz="1200" b="1" u="sng" dirty="0" smtClean="0"/>
              <a:t>Modalités de mise en œuvre</a:t>
            </a:r>
          </a:p>
          <a:p>
            <a:pPr marL="0" indent="0">
              <a:buNone/>
            </a:pPr>
            <a:r>
              <a:rPr lang="fr-FR" sz="1200" i="1" dirty="0" smtClean="0"/>
              <a:t>Le projet est :</a:t>
            </a:r>
          </a:p>
          <a:p>
            <a:pPr marL="0" indent="0">
              <a:buNone/>
            </a:pPr>
            <a:r>
              <a:rPr lang="fr-FR" sz="1200" dirty="0" smtClean="0"/>
              <a:t>- obligatoirement inscrit dans le volet culturel du projet d'établissement, et d’école pour le premier degré,</a:t>
            </a:r>
          </a:p>
          <a:p>
            <a:pPr marL="0" indent="0">
              <a:buNone/>
            </a:pPr>
            <a:r>
              <a:rPr lang="fr-FR" sz="1200" dirty="0" smtClean="0"/>
              <a:t>- placé sous la responsabilité d'un enseignant,</a:t>
            </a:r>
          </a:p>
          <a:p>
            <a:pPr marL="0" indent="0">
              <a:buNone/>
            </a:pPr>
            <a:r>
              <a:rPr lang="fr-FR" sz="1200" dirty="0" smtClean="0"/>
              <a:t>- </a:t>
            </a:r>
            <a:r>
              <a:rPr lang="fr-FR" sz="1200" b="1" dirty="0" smtClean="0"/>
              <a:t>INTERVENANT CERTIFIE </a:t>
            </a:r>
            <a:r>
              <a:rPr lang="fr-FR" sz="1200" dirty="0" smtClean="0"/>
              <a:t>conduit en partenariat avec une structure culturelle ou un artiste dont le travail artistique et la création sont reconnus, disposant </a:t>
            </a:r>
            <a:r>
              <a:rPr lang="fr-FR" sz="1200" b="1" dirty="0" smtClean="0"/>
              <a:t>d’un numéro de SIRET</a:t>
            </a:r>
          </a:p>
          <a:p>
            <a:pPr marL="0" indent="0">
              <a:buNone/>
            </a:pPr>
            <a:r>
              <a:rPr lang="fr-FR" sz="1200" dirty="0" smtClean="0"/>
              <a:t>-en cas de demande de co-financements auprès des collectivités, il est impératif de déposer un dossier auprès de leurs services, selon leurs calendriers respectifs, et de notifier ces différentes demandes dans le budget prévisionnel du projet déposé auprès de la DAAC</a:t>
            </a:r>
          </a:p>
          <a:p>
            <a:pPr marL="0" indent="0">
              <a:buNone/>
            </a:pPr>
            <a:r>
              <a:rPr lang="fr-FR" sz="1200" i="1" dirty="0" smtClean="0"/>
              <a:t>Le projet :</a:t>
            </a:r>
          </a:p>
          <a:p>
            <a:pPr marL="0" indent="0">
              <a:buNone/>
            </a:pPr>
            <a:r>
              <a:rPr lang="fr-FR" sz="1200" dirty="0" smtClean="0"/>
              <a:t>- </a:t>
            </a:r>
            <a:r>
              <a:rPr lang="fr-FR" sz="1200" b="1" dirty="0" smtClean="0"/>
              <a:t>ARTICULATION ENTRE PLUSIEURS ETABLISSEMENTS  </a:t>
            </a:r>
            <a:r>
              <a:rPr lang="fr-FR" sz="1200" dirty="0" smtClean="0"/>
              <a:t>définit le public scolaire concerné, les modalités choisies : projet de classe, d’atelier, de plusieurs classes…</a:t>
            </a:r>
          </a:p>
          <a:p>
            <a:pPr>
              <a:buFontTx/>
              <a:buChar char="-"/>
            </a:pPr>
            <a:r>
              <a:rPr lang="fr-FR" sz="1200" dirty="0" smtClean="0"/>
              <a:t>définit un nombre d’heures d’intervention auprès des classes ou groupes d’élèves, et en précise la fréquence et établit la </a:t>
            </a:r>
            <a:r>
              <a:rPr lang="fr-FR" sz="1200" b="1" dirty="0" smtClean="0"/>
              <a:t>PLUS-VALUE DE L’INTERVENANT DANS LE PROJET</a:t>
            </a:r>
          </a:p>
          <a:p>
            <a:pPr>
              <a:buFontTx/>
              <a:buChar char="-"/>
            </a:pPr>
            <a:r>
              <a:rPr lang="fr-FR" sz="1200" b="1" dirty="0" smtClean="0"/>
              <a:t>Le rapport entre budget et nombre de classes doit être raisonnable</a:t>
            </a:r>
          </a:p>
          <a:p>
            <a:pPr marL="0" indent="0">
              <a:buNone/>
            </a:pPr>
            <a:r>
              <a:rPr lang="fr-FR" sz="1200" dirty="0" smtClean="0"/>
              <a:t>- établit un calendrier qui fait apparaître les grandes étapes depuis son lancement jusqu’à son aboutissement,</a:t>
            </a:r>
          </a:p>
          <a:p>
            <a:pPr marL="0" indent="0">
              <a:buNone/>
            </a:pPr>
            <a:r>
              <a:rPr lang="fr-FR" sz="1200" dirty="0" smtClean="0"/>
              <a:t>- inclut obligatoirement un temps de restitution ou de valorisation du projet (présentation au public, journée ou semaine des arts, etc.) </a:t>
            </a:r>
            <a:r>
              <a:rPr lang="fr-FR" sz="1200" b="1" dirty="0" smtClean="0"/>
              <a:t>MAIS LE SPECTACLE N’EST PAS LE BUT DU PROJET</a:t>
            </a:r>
          </a:p>
          <a:p>
            <a:pPr>
              <a:buFontTx/>
              <a:buChar char="-"/>
            </a:pPr>
            <a:r>
              <a:rPr lang="fr-FR" sz="1200" dirty="0" smtClean="0"/>
              <a:t>indique clairement les objectifs visés et les compétences choisies, propose des indicateurs qui serviront l'évaluation du projet</a:t>
            </a:r>
          </a:p>
          <a:p>
            <a:pPr>
              <a:buFontTx/>
              <a:buChar char="-"/>
            </a:pPr>
            <a:r>
              <a:rPr lang="fr-FR" sz="1200" dirty="0" smtClean="0"/>
              <a:t>Doit apparaitre la densité / dimension pédagogique du projet</a:t>
            </a:r>
          </a:p>
          <a:p>
            <a:pPr marL="0" indent="0">
              <a:buNone/>
            </a:pPr>
            <a:r>
              <a:rPr lang="fr-FR" sz="1200" dirty="0" smtClean="0">
                <a:latin typeface="Arial" panose="020B0604020202020204" pitchFamily="34" charset="0"/>
                <a:cs typeface="Arial" panose="020B0604020202020204" pitchFamily="34" charset="0"/>
              </a:rPr>
              <a:t>TOUTES LES PARTIES DOIVENT ETRE CORRECTEMENT RENSEIGNEES</a:t>
            </a:r>
          </a:p>
          <a:p>
            <a:pPr marL="0" indent="0">
              <a:buNone/>
            </a:pPr>
            <a:r>
              <a:rPr lang="fr-FR" sz="1200" dirty="0" smtClean="0">
                <a:latin typeface="Arial" panose="020B0604020202020204" pitchFamily="34" charset="0"/>
                <a:cs typeface="Arial" panose="020B0604020202020204" pitchFamily="34" charset="0"/>
              </a:rPr>
              <a:t>Le TITRE DOIT ETRE BIEN CHOISI</a:t>
            </a:r>
          </a:p>
          <a:p>
            <a:pPr>
              <a:buFontTx/>
              <a:buChar cha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FFBE829C-43A3-4492-8E6A-3D010472B890}" type="slidenum">
              <a:rPr lang="fr-FR" smtClean="0"/>
              <a:t>13</a:t>
            </a:fld>
            <a:endParaRPr lang="fr-FR"/>
          </a:p>
        </p:txBody>
      </p:sp>
    </p:spTree>
    <p:extLst>
      <p:ext uri="{BB962C8B-B14F-4D97-AF65-F5344CB8AC3E}">
        <p14:creationId xmlns:p14="http://schemas.microsoft.com/office/powerpoint/2010/main" val="93547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projet doit avoir une problématique artistique, culturelle et pédagogique forte : la pratique artistique et la pratique de l’élève ne doivent pas être un prétexte, elles sont le cœur même du projet.</a:t>
            </a:r>
          </a:p>
          <a:p>
            <a:r>
              <a:rPr lang="fr-FR" dirty="0" smtClean="0"/>
              <a:t>Le projet doit s’inscrire dans le parcours d’éducation artistique et culturelle de l’établissement et s’appuyer sur ses trois piliers (rencontrer, pratiquer, connaître).</a:t>
            </a:r>
          </a:p>
          <a:p>
            <a:r>
              <a:rPr lang="fr-FR" dirty="0" smtClean="0"/>
              <a:t>Le projet doit favoriser une démarche pluridisciplinaire ou interdisciplinaire. Le projet s'appuie sur le texte de juillet 2015 pour énoncer objectifs et compétences.</a:t>
            </a:r>
          </a:p>
          <a:p>
            <a:r>
              <a:rPr lang="fr-FR" dirty="0" smtClean="0"/>
              <a:t>Le partenariat entre l’établissement et la structure culturelle (et/ou l’intervenant) doit être de qualité et s'inscrit dans la durée : </a:t>
            </a:r>
            <a:r>
              <a:rPr lang="fr-FR" dirty="0" err="1" smtClean="0"/>
              <a:t>co</a:t>
            </a:r>
            <a:r>
              <a:rPr lang="fr-FR" dirty="0" smtClean="0"/>
              <a:t>-construction du projet, démarche et objectifs du projet, fréquence et régularité des interventions, etc.</a:t>
            </a:r>
          </a:p>
          <a:p>
            <a:r>
              <a:rPr lang="fr-FR" dirty="0" smtClean="0"/>
              <a:t>Le projet doit permettre aux élèves de s’ouvrir à la fréquentation d’autres lieux culturels.</a:t>
            </a:r>
          </a:p>
          <a:p>
            <a:r>
              <a:rPr lang="fr-FR" dirty="0" smtClean="0"/>
              <a:t>Le partenaire culturel de l’établissement répond aux critères qualitatifs de la DRAC : plus de trois ans d’existence, au moins deux productions dans les deux dernières années, dimensions artistique et créatrice reconnues. Il est obligatoire de vous assurer en amont du respect de ces critères ; tout intervenant ne possédant pas ces qualités ne peut être associé à un projet en établissement scolaire. Dans le cas d'un intervenant indépendant de toute structure ou d'un artiste ayant une activité très récente, le CV doit être envoyé par mail sur </a:t>
            </a:r>
            <a:r>
              <a:rPr lang="fr-FR" dirty="0" smtClean="0">
                <a:hlinkClick r:id="rId3"/>
              </a:rPr>
              <a:t>adage@ac-lyon.fr</a:t>
            </a:r>
            <a:r>
              <a:rPr lang="fr-FR" dirty="0" smtClean="0"/>
              <a:t> en précisant bien le titre du projet et le </a:t>
            </a:r>
            <a:r>
              <a:rPr lang="fr-FR" dirty="0" err="1" smtClean="0"/>
              <a:t>rne</a:t>
            </a:r>
            <a:r>
              <a:rPr lang="fr-FR" dirty="0" smtClean="0"/>
              <a:t> de l'établissement.</a:t>
            </a:r>
          </a:p>
          <a:p>
            <a:r>
              <a:rPr lang="fr-FR" dirty="0" smtClean="0"/>
              <a:t>Le budget du projet doit rester dans une fourchette raisonnable au regard du nombre d’élèves concernés. Le taux horaire des intervenants est fixé à 60€ maximum, toutes charges sociales et TVA comprises. En cas de demande de co-financement auprès de plusieurs partenaires, le budget présenté est le même pour tous, indiquez lisiblement les sommes demandées à chacun.</a:t>
            </a:r>
          </a:p>
          <a:p>
            <a:r>
              <a:rPr lang="fr-FR" dirty="0" smtClean="0"/>
              <a:t>Le projet se développant sur le cycle 3 doit associer des classes de 6ème et des classes de CM1 et/ou CM2.</a:t>
            </a:r>
          </a:p>
          <a:p>
            <a:r>
              <a:rPr lang="fr-FR" dirty="0" smtClean="0"/>
              <a:t>Le projet peut mutualiser plusieurs groupes sur un même établissement, ou sur plusieurs établissements. L’approche territoriale est à favoriser dans l’élaboration d’un projet.</a:t>
            </a:r>
          </a:p>
          <a:p>
            <a:r>
              <a:rPr lang="fr-FR" b="1" dirty="0" smtClean="0"/>
              <a:t>L’établissement s’engage à financer obligatoirement une partie du projet.</a:t>
            </a:r>
          </a:p>
          <a:p>
            <a:r>
              <a:rPr lang="fr-FR" b="1" dirty="0" smtClean="0"/>
              <a:t>Ne pas présenter le même projet d’une année sur l’autre mais proposer un développement ou une évolution sur l’année 2 </a:t>
            </a:r>
          </a:p>
          <a:p>
            <a:r>
              <a:rPr lang="fr-FR" b="1" dirty="0" smtClean="0"/>
              <a:t>Les projets ne seront pas reconduits systématiquement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FBE829C-43A3-4492-8E6A-3D010472B890}" type="slidenum">
              <a:rPr lang="fr-FR" smtClean="0"/>
              <a:t>15</a:t>
            </a:fld>
            <a:endParaRPr lang="fr-FR"/>
          </a:p>
        </p:txBody>
      </p:sp>
    </p:spTree>
    <p:extLst>
      <p:ext uri="{BB962C8B-B14F-4D97-AF65-F5344CB8AC3E}">
        <p14:creationId xmlns:p14="http://schemas.microsoft.com/office/powerpoint/2010/main" val="217343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0C3D81C-5082-490D-9EA4-640E353FD153}" type="datetimeFigureOut">
              <a:rPr lang="fr-FR" smtClean="0"/>
              <a:t>14/03/2022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91748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C3D81C-5082-490D-9EA4-640E353FD153}" type="datetimeFigureOut">
              <a:rPr lang="fr-FR" smtClean="0"/>
              <a:t>14/03/2022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232630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C3D81C-5082-490D-9EA4-640E353FD153}" type="datetimeFigureOut">
              <a:rPr lang="fr-FR" smtClean="0"/>
              <a:t>14/03/2022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223430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C3D81C-5082-490D-9EA4-640E353FD153}" type="datetimeFigureOut">
              <a:rPr lang="fr-FR" smtClean="0"/>
              <a:t>14/03/2022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20508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0C3D81C-5082-490D-9EA4-640E353FD153}" type="datetimeFigureOut">
              <a:rPr lang="fr-FR" smtClean="0"/>
              <a:t>14/03/2022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89444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0C3D81C-5082-490D-9EA4-640E353FD153}" type="datetimeFigureOut">
              <a:rPr lang="fr-FR" smtClean="0"/>
              <a:t>14/03/2022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113952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0C3D81C-5082-490D-9EA4-640E353FD153}" type="datetimeFigureOut">
              <a:rPr lang="fr-FR" smtClean="0"/>
              <a:t>14/03/2022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226762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C3D81C-5082-490D-9EA4-640E353FD153}" type="datetimeFigureOut">
              <a:rPr lang="fr-FR" smtClean="0"/>
              <a:t>14/03/2022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417295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C3D81C-5082-490D-9EA4-640E353FD153}" type="datetimeFigureOut">
              <a:rPr lang="fr-FR" smtClean="0"/>
              <a:t>14/03/2022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13137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0C3D81C-5082-490D-9EA4-640E353FD153}" type="datetimeFigureOut">
              <a:rPr lang="fr-FR" smtClean="0"/>
              <a:t>14/03/2022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348366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0C3D81C-5082-490D-9EA4-640E353FD153}" type="datetimeFigureOut">
              <a:rPr lang="fr-FR" smtClean="0"/>
              <a:t>14/03/2022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A12851-28D2-4F40-85F6-0A2A72B39F1F}" type="slidenum">
              <a:rPr lang="fr-FR" smtClean="0"/>
              <a:t>‹N°›</a:t>
            </a:fld>
            <a:endParaRPr lang="fr-FR"/>
          </a:p>
        </p:txBody>
      </p:sp>
    </p:spTree>
    <p:extLst>
      <p:ext uri="{BB962C8B-B14F-4D97-AF65-F5344CB8AC3E}">
        <p14:creationId xmlns:p14="http://schemas.microsoft.com/office/powerpoint/2010/main" val="113555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3D81C-5082-490D-9EA4-640E353FD153}" type="datetimeFigureOut">
              <a:rPr lang="fr-FR" smtClean="0"/>
              <a:t>14/03/2022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12851-28D2-4F40-85F6-0A2A72B39F1F}" type="slidenum">
              <a:rPr lang="fr-FR" smtClean="0"/>
              <a:t>‹N°›</a:t>
            </a:fld>
            <a:endParaRPr lang="fr-FR"/>
          </a:p>
        </p:txBody>
      </p:sp>
    </p:spTree>
    <p:extLst>
      <p:ext uri="{BB962C8B-B14F-4D97-AF65-F5344CB8AC3E}">
        <p14:creationId xmlns:p14="http://schemas.microsoft.com/office/powerpoint/2010/main" val="239225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ortail.ac-lyon.fr/arena/pages/accueill.js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aac.ac-lyon.fr/docs/eac---feuille-de-route-2020-2021-51716.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aac.ac-lyon.fr/appel-a-projets-cahier-des-charges.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2.ac-lyon.fr/services/daac/profs-relais.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2.ac-lyon.fr/services/daac/equipe.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565565"/>
            <a:ext cx="9144000" cy="1038946"/>
          </a:xfrm>
        </p:spPr>
        <p:txBody>
          <a:bodyPr>
            <a:normAutofit fontScale="90000"/>
          </a:bodyPr>
          <a:lstStyle/>
          <a:p>
            <a:r>
              <a:rPr lang="fr-FR" b="1" dirty="0" smtClean="0"/>
              <a:t>A</a:t>
            </a:r>
            <a:r>
              <a:rPr lang="fr-FR" dirty="0" smtClean="0"/>
              <a:t>pplication </a:t>
            </a:r>
            <a:r>
              <a:rPr lang="fr-FR" b="1" dirty="0" smtClean="0"/>
              <a:t>D</a:t>
            </a:r>
            <a:r>
              <a:rPr lang="fr-FR" dirty="0" smtClean="0"/>
              <a:t>édiée </a:t>
            </a:r>
            <a:r>
              <a:rPr lang="fr-FR" b="1" dirty="0" smtClean="0"/>
              <a:t>A</a:t>
            </a:r>
            <a:r>
              <a:rPr lang="fr-FR" dirty="0" smtClean="0"/>
              <a:t> la </a:t>
            </a:r>
            <a:r>
              <a:rPr lang="fr-FR" b="1" dirty="0" smtClean="0"/>
              <a:t>G</a:t>
            </a:r>
            <a:r>
              <a:rPr lang="fr-FR" dirty="0" smtClean="0"/>
              <a:t>énéralisation de l’</a:t>
            </a:r>
            <a:r>
              <a:rPr lang="fr-FR" b="1" dirty="0" smtClean="0"/>
              <a:t>E</a:t>
            </a:r>
            <a:r>
              <a:rPr lang="fr-FR" dirty="0" smtClean="0"/>
              <a:t>ducation artistique et culturelle</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638" y="2723535"/>
            <a:ext cx="8047703" cy="4004264"/>
          </a:xfrm>
          <a:prstGeom prst="rect">
            <a:avLst/>
          </a:prstGeom>
        </p:spPr>
      </p:pic>
    </p:spTree>
    <p:extLst>
      <p:ext uri="{BB962C8B-B14F-4D97-AF65-F5344CB8AC3E}">
        <p14:creationId xmlns:p14="http://schemas.microsoft.com/office/powerpoint/2010/main" val="270053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31056"/>
          </a:xfrm>
        </p:spPr>
        <p:txBody>
          <a:bodyPr/>
          <a:lstStyle/>
          <a:p>
            <a:pPr algn="ctr"/>
            <a:r>
              <a:rPr lang="fr-FR" b="1" dirty="0" smtClean="0"/>
              <a:t>Saisie des projets</a:t>
            </a:r>
            <a:endParaRPr lang="fr-FR" b="1" dirty="0"/>
          </a:p>
        </p:txBody>
      </p:sp>
      <p:sp>
        <p:nvSpPr>
          <p:cNvPr id="3" name="Espace réservé du contenu 2"/>
          <p:cNvSpPr>
            <a:spLocks noGrp="1"/>
          </p:cNvSpPr>
          <p:nvPr>
            <p:ph idx="1"/>
          </p:nvPr>
        </p:nvSpPr>
        <p:spPr>
          <a:xfrm>
            <a:off x="838200" y="1396182"/>
            <a:ext cx="10515600" cy="4780781"/>
          </a:xfrm>
        </p:spPr>
        <p:txBody>
          <a:bodyPr>
            <a:normAutofit lnSpcReduction="10000"/>
          </a:bodyPr>
          <a:lstStyle/>
          <a:p>
            <a:pPr algn="just"/>
            <a:r>
              <a:rPr lang="fr-FR" dirty="0" smtClean="0"/>
              <a:t>Elle est réalisée par le référent culture (ou le chef d'établissement) pour le second degré et par le directeur d’école ou un enseignant porteur du projet pour le premier degré après consultation des équipes pédagogiques.</a:t>
            </a:r>
          </a:p>
          <a:p>
            <a:pPr algn="just"/>
            <a:r>
              <a:rPr lang="fr-FR" dirty="0" smtClean="0"/>
              <a:t>Il s'agit de remplir un formulaire en ligne qui comprend des volets administratifs, pédagogiques et financiers. Tous sont indispensables et doivent être remplis avec soin, en gardant à l'esprit le cadre de l'appel à projet.</a:t>
            </a:r>
          </a:p>
          <a:p>
            <a:pPr algn="just"/>
            <a:r>
              <a:rPr lang="fr-FR" dirty="0" smtClean="0"/>
              <a:t>Les projets peuvent être modifiés librement jusqu'à la date de clôture de la période de saisie. Il n'est pas nécessaire de valider ou de verrouiller définitivement un projet. Cela se fait automatiquement dès la fin de la période de saisie.</a:t>
            </a:r>
            <a:endParaRPr lang="fr-FR" dirty="0"/>
          </a:p>
        </p:txBody>
      </p:sp>
    </p:spTree>
    <p:extLst>
      <p:ext uri="{BB962C8B-B14F-4D97-AF65-F5344CB8AC3E}">
        <p14:creationId xmlns:p14="http://schemas.microsoft.com/office/powerpoint/2010/main" val="3656680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Budget</a:t>
            </a:r>
            <a:endParaRPr lang="fr-FR" b="1" dirty="0"/>
          </a:p>
        </p:txBody>
      </p:sp>
      <p:sp>
        <p:nvSpPr>
          <p:cNvPr id="3" name="Espace réservé du contenu 2"/>
          <p:cNvSpPr>
            <a:spLocks noGrp="1"/>
          </p:cNvSpPr>
          <p:nvPr>
            <p:ph idx="1"/>
          </p:nvPr>
        </p:nvSpPr>
        <p:spPr>
          <a:xfrm>
            <a:off x="769374" y="1356852"/>
            <a:ext cx="10515600" cy="5242898"/>
          </a:xfrm>
        </p:spPr>
        <p:txBody>
          <a:bodyPr>
            <a:normAutofit fontScale="70000" lnSpcReduction="20000"/>
          </a:bodyPr>
          <a:lstStyle/>
          <a:p>
            <a:pPr algn="just">
              <a:lnSpc>
                <a:spcPct val="120000"/>
              </a:lnSpc>
            </a:pPr>
            <a:r>
              <a:rPr lang="fr-FR" dirty="0" smtClean="0"/>
              <a:t>Il est indispensable de bien préciser dans la partie 6. Budget, </a:t>
            </a:r>
            <a:r>
              <a:rPr lang="fr-FR" b="1" dirty="0" smtClean="0"/>
              <a:t>l'ensemble des subventions </a:t>
            </a:r>
            <a:r>
              <a:rPr lang="fr-FR" dirty="0" smtClean="0"/>
              <a:t>demandées à tous les partenaires (région, département, collectivités, autre...) dans la ligne "</a:t>
            </a:r>
            <a:r>
              <a:rPr lang="fr-FR" i="1" dirty="0" smtClean="0"/>
              <a:t>Subventions demandées aux collectivités locales</a:t>
            </a:r>
            <a:r>
              <a:rPr lang="fr-FR" dirty="0" smtClean="0"/>
              <a:t>". Des représentants de ces différentes structures sont présentes lors de l'examen des projets et la cohérence des budgets est indispensable à la </a:t>
            </a:r>
            <a:r>
              <a:rPr lang="fr-FR" dirty="0" err="1" smtClean="0"/>
              <a:t>co</a:t>
            </a:r>
            <a:r>
              <a:rPr lang="fr-FR" dirty="0" smtClean="0"/>
              <a:t>-construction des projets. Nous sommes donc particulièrement attachés à la lecture du budget sincère.</a:t>
            </a:r>
          </a:p>
          <a:p>
            <a:pPr algn="just">
              <a:lnSpc>
                <a:spcPct val="120000"/>
              </a:lnSpc>
            </a:pPr>
            <a:r>
              <a:rPr lang="fr-FR" b="1" dirty="0" smtClean="0"/>
              <a:t>La subvention demandée à la DAAC </a:t>
            </a:r>
            <a:r>
              <a:rPr lang="fr-FR" dirty="0" smtClean="0"/>
              <a:t>est calculée automatiquement par ADAGE dans </a:t>
            </a:r>
            <a:r>
              <a:rPr lang="fr-FR" b="1" dirty="0" smtClean="0"/>
              <a:t>la case "</a:t>
            </a:r>
            <a:r>
              <a:rPr lang="fr-FR" b="1" i="1" dirty="0" smtClean="0"/>
              <a:t>Reste à financer</a:t>
            </a:r>
            <a:r>
              <a:rPr lang="fr-FR" b="1" dirty="0" smtClean="0"/>
              <a:t>".</a:t>
            </a:r>
          </a:p>
          <a:p>
            <a:pPr algn="just">
              <a:lnSpc>
                <a:spcPct val="120000"/>
              </a:lnSpc>
            </a:pPr>
            <a:r>
              <a:rPr lang="fr-FR" b="1" dirty="0" smtClean="0"/>
              <a:t>Dans le cas où collège(s) et école(s) </a:t>
            </a:r>
            <a:r>
              <a:rPr lang="fr-FR" dirty="0" smtClean="0"/>
              <a:t>s’associeraient pour présenter un projet commun en cycle 3, </a:t>
            </a:r>
            <a:r>
              <a:rPr lang="fr-FR" u="sng" dirty="0" smtClean="0"/>
              <a:t>seul le collège peut être support des subventions</a:t>
            </a:r>
            <a:r>
              <a:rPr lang="fr-FR" dirty="0" smtClean="0"/>
              <a:t>. Il doit remplir pour les écoles le budget. Il convient d’indiquer précisément le nom des écoles partenaires dans la partie </a:t>
            </a:r>
            <a:r>
              <a:rPr lang="fr-FR" b="1" dirty="0" smtClean="0"/>
              <a:t>Articulation avec un projet du premier degré</a:t>
            </a:r>
            <a:r>
              <a:rPr lang="fr-FR" dirty="0" smtClean="0"/>
              <a:t> prévue dans l'onglet n°2 du formulaire. Chaque école participante doit à son tour, déposer sur ADAGE le projet en indiquant qu’il s’agit d’un projet cycle 3 avec le collège susmentionné (pensez à faire des copier-coller). </a:t>
            </a:r>
          </a:p>
          <a:p>
            <a:pPr>
              <a:lnSpc>
                <a:spcPct val="120000"/>
              </a:lnSpc>
            </a:pPr>
            <a:endParaRPr lang="fr-FR" dirty="0"/>
          </a:p>
        </p:txBody>
      </p:sp>
    </p:spTree>
    <p:extLst>
      <p:ext uri="{BB962C8B-B14F-4D97-AF65-F5344CB8AC3E}">
        <p14:creationId xmlns:p14="http://schemas.microsoft.com/office/powerpoint/2010/main" val="3042677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54075"/>
          </a:xfrm>
        </p:spPr>
        <p:txBody>
          <a:bodyPr>
            <a:normAutofit fontScale="90000"/>
          </a:bodyPr>
          <a:lstStyle/>
          <a:p>
            <a:pPr algn="ctr"/>
            <a:r>
              <a:rPr lang="fr-FR" b="1" dirty="0" smtClean="0"/>
              <a:t>Principes et </a:t>
            </a:r>
            <a:r>
              <a:rPr lang="fr-FR" b="1" dirty="0"/>
              <a:t>o</a:t>
            </a:r>
            <a:r>
              <a:rPr lang="fr-FR" b="1" dirty="0" smtClean="0"/>
              <a:t>bjectifs</a:t>
            </a:r>
            <a:br>
              <a:rPr lang="fr-FR" b="1" dirty="0" smtClean="0"/>
            </a:br>
            <a:endParaRPr lang="fr-FR" dirty="0"/>
          </a:p>
        </p:txBody>
      </p:sp>
      <p:sp>
        <p:nvSpPr>
          <p:cNvPr id="3" name="Espace réservé du contenu 2"/>
          <p:cNvSpPr>
            <a:spLocks noGrp="1"/>
          </p:cNvSpPr>
          <p:nvPr>
            <p:ph idx="1"/>
          </p:nvPr>
        </p:nvSpPr>
        <p:spPr>
          <a:xfrm>
            <a:off x="838200" y="953728"/>
            <a:ext cx="10515600" cy="5663381"/>
          </a:xfrm>
        </p:spPr>
        <p:txBody>
          <a:bodyPr>
            <a:normAutofit fontScale="92500" lnSpcReduction="20000"/>
          </a:bodyPr>
          <a:lstStyle/>
          <a:p>
            <a:pPr algn="just"/>
            <a:r>
              <a:rPr lang="fr-FR" dirty="0" smtClean="0"/>
              <a:t>Le projet d’éducation artistique et culturelle </a:t>
            </a:r>
            <a:r>
              <a:rPr lang="fr-FR" b="1" dirty="0" smtClean="0"/>
              <a:t>concerne tous les domaines artistiques et culturels</a:t>
            </a:r>
            <a:r>
              <a:rPr lang="fr-FR" dirty="0" smtClean="0"/>
              <a:t>, y compris la culture scientifique et l’éducation au développement durable. Le projet s’appuie sur les </a:t>
            </a:r>
            <a:r>
              <a:rPr lang="fr-FR" b="1" dirty="0" smtClean="0"/>
              <a:t>3 piliers de l’éducation artistique et culturelle</a:t>
            </a:r>
            <a:r>
              <a:rPr lang="fr-FR" dirty="0" smtClean="0"/>
              <a:t> (rencontres, pratiques et connaissances) et sur </a:t>
            </a:r>
            <a:r>
              <a:rPr lang="fr-FR" b="1" dirty="0" smtClean="0"/>
              <a:t>un partenariat </a:t>
            </a:r>
            <a:r>
              <a:rPr lang="fr-FR" dirty="0" smtClean="0"/>
              <a:t>avec une structure culturelle ou un intervenant.</a:t>
            </a:r>
          </a:p>
          <a:p>
            <a:pPr algn="just"/>
            <a:r>
              <a:rPr lang="fr-FR" dirty="0" smtClean="0"/>
              <a:t>Le projet est considéré comme un levier du </a:t>
            </a:r>
            <a:r>
              <a:rPr lang="fr-FR" b="1" dirty="0" smtClean="0"/>
              <a:t>parcours d’EAC de l’élève </a:t>
            </a:r>
            <a:r>
              <a:rPr lang="fr-FR" dirty="0" smtClean="0"/>
              <a:t>contribuant, aux côté des parcours Santé, Avenir et Citoyenneté au parcours général de formation de l’élève. A ce titre, il s’appuie sur les compétences du socle et peut être valorisé lors de l’oral du DNB par exemple ou du grand oral. Il répond aux objectifs de formation en éducation artistique et culturelle énoncés dans l’arrêté du 1er juillet 2015.</a:t>
            </a:r>
          </a:p>
          <a:p>
            <a:pPr algn="just"/>
            <a:r>
              <a:rPr lang="fr-FR" dirty="0" smtClean="0"/>
              <a:t>Un projet d'éducation artistique et culturelle vise à s'inscrire dans le </a:t>
            </a:r>
            <a:r>
              <a:rPr lang="fr-FR" b="1" dirty="0" smtClean="0"/>
              <a:t>parcours de réussite de l'élève. </a:t>
            </a:r>
            <a:r>
              <a:rPr lang="fr-FR" dirty="0" smtClean="0"/>
              <a:t>Les projets, lorsqu'ils sont pensés, organisés et conçus en parcours par l'équipe pédagogique et les intervenants concourent à renforcer les objectifs d’apprentissage du volet culturel du projet d'établissement en proposant des actions concrètes dans lesquelles se construisent et se consolident des </a:t>
            </a:r>
            <a:r>
              <a:rPr lang="fr-FR" b="1" dirty="0" smtClean="0"/>
              <a:t>compétences</a:t>
            </a:r>
            <a:r>
              <a:rPr lang="fr-FR" dirty="0" smtClean="0"/>
              <a:t>.</a:t>
            </a:r>
            <a:endParaRPr lang="fr-FR" dirty="0"/>
          </a:p>
        </p:txBody>
      </p:sp>
    </p:spTree>
    <p:extLst>
      <p:ext uri="{BB962C8B-B14F-4D97-AF65-F5344CB8AC3E}">
        <p14:creationId xmlns:p14="http://schemas.microsoft.com/office/powerpoint/2010/main" val="911129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898168"/>
            <a:ext cx="10515600" cy="5654130"/>
          </a:xfrm>
        </p:spPr>
        <p:txBody>
          <a:bodyPr>
            <a:normAutofit/>
          </a:bodyPr>
          <a:lstStyle/>
          <a:p>
            <a:endParaRPr lang="fr-FR" dirty="0" smtClean="0"/>
          </a:p>
          <a:p>
            <a:endParaRPr lang="fr-FR" sz="80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677594"/>
            <a:ext cx="10058400" cy="5422300"/>
          </a:xfrm>
          <a:prstGeom prst="rect">
            <a:avLst/>
          </a:prstGeom>
        </p:spPr>
      </p:pic>
    </p:spTree>
    <p:extLst>
      <p:ext uri="{BB962C8B-B14F-4D97-AF65-F5344CB8AC3E}">
        <p14:creationId xmlns:p14="http://schemas.microsoft.com/office/powerpoint/2010/main" val="1170504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Critères de sélection</a:t>
            </a:r>
            <a:endParaRPr lang="fr-FR" b="1" dirty="0"/>
          </a:p>
        </p:txBody>
      </p:sp>
      <p:sp>
        <p:nvSpPr>
          <p:cNvPr id="3" name="Espace réservé du contenu 2"/>
          <p:cNvSpPr>
            <a:spLocks noGrp="1"/>
          </p:cNvSpPr>
          <p:nvPr>
            <p:ph idx="1"/>
          </p:nvPr>
        </p:nvSpPr>
        <p:spPr>
          <a:xfrm>
            <a:off x="838200" y="1825625"/>
            <a:ext cx="10515600" cy="3857420"/>
          </a:xfrm>
        </p:spPr>
        <p:txBody>
          <a:bodyPr/>
          <a:lstStyle/>
          <a:p>
            <a:pPr algn="just">
              <a:lnSpc>
                <a:spcPct val="150000"/>
              </a:lnSpc>
            </a:pPr>
            <a:r>
              <a:rPr lang="fr-FR" dirty="0" smtClean="0"/>
              <a:t>Dans le cadre de ses appels à projets, </a:t>
            </a:r>
            <a:r>
              <a:rPr lang="fr-FR" b="1" dirty="0" smtClean="0"/>
              <a:t>priorité est donnée au financement des heures d’intervention devant les élèves </a:t>
            </a:r>
          </a:p>
          <a:p>
            <a:pPr algn="just">
              <a:lnSpc>
                <a:spcPct val="150000"/>
              </a:lnSpc>
            </a:pPr>
            <a:r>
              <a:rPr lang="fr-FR" dirty="0" smtClean="0"/>
              <a:t>Les heures de préparation des interventions ne peuvent être comptabilisées, seules sont prises en charge </a:t>
            </a:r>
            <a:r>
              <a:rPr lang="fr-FR" b="1" dirty="0" smtClean="0"/>
              <a:t>les heures d’intervention artistiques devant élèves.</a:t>
            </a:r>
          </a:p>
          <a:p>
            <a:endParaRPr lang="fr-FR" b="1" dirty="0" smtClean="0"/>
          </a:p>
          <a:p>
            <a:pPr marL="0" indent="0">
              <a:buNone/>
            </a:pPr>
            <a:endParaRPr lang="fr-FR" dirty="0"/>
          </a:p>
        </p:txBody>
      </p:sp>
    </p:spTree>
    <p:extLst>
      <p:ext uri="{BB962C8B-B14F-4D97-AF65-F5344CB8AC3E}">
        <p14:creationId xmlns:p14="http://schemas.microsoft.com/office/powerpoint/2010/main" val="595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416" y="804673"/>
            <a:ext cx="10311384" cy="5853696"/>
          </a:xfrm>
          <a:prstGeom prst="rect">
            <a:avLst/>
          </a:prstGeom>
        </p:spPr>
      </p:pic>
      <p:sp>
        <p:nvSpPr>
          <p:cNvPr id="2" name="Titre 1"/>
          <p:cNvSpPr>
            <a:spLocks noGrp="1"/>
          </p:cNvSpPr>
          <p:nvPr>
            <p:ph type="title"/>
          </p:nvPr>
        </p:nvSpPr>
        <p:spPr>
          <a:xfrm>
            <a:off x="838200" y="365126"/>
            <a:ext cx="10515600" cy="1001219"/>
          </a:xfrm>
          <a:ln>
            <a:solidFill>
              <a:schemeClr val="accent1"/>
            </a:solidFill>
          </a:ln>
        </p:spPr>
        <p:txBody>
          <a:bodyPr/>
          <a:lstStyle/>
          <a:p>
            <a:pPr algn="ctr"/>
            <a:r>
              <a:rPr lang="fr-FR" b="1" dirty="0" smtClean="0">
                <a:latin typeface="MS UI Gothic" panose="020B0600070205080204" pitchFamily="34" charset="-128"/>
                <a:ea typeface="MS UI Gothic" panose="020B0600070205080204" pitchFamily="34" charset="-128"/>
              </a:rPr>
              <a:t>Critères de validation</a:t>
            </a:r>
            <a:endParaRPr lang="fr-FR" b="1" dirty="0">
              <a:latin typeface="MS UI Gothic" panose="020B0600070205080204" pitchFamily="34" charset="-128"/>
              <a:ea typeface="MS UI Gothic" panose="020B0600070205080204" pitchFamily="34" charset="-128"/>
            </a:endParaRPr>
          </a:p>
        </p:txBody>
      </p:sp>
    </p:spTree>
    <p:extLst>
      <p:ext uri="{BB962C8B-B14F-4D97-AF65-F5344CB8AC3E}">
        <p14:creationId xmlns:p14="http://schemas.microsoft.com/office/powerpoint/2010/main" val="3311813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78426"/>
            <a:ext cx="10515600" cy="2566219"/>
          </a:xfrm>
        </p:spPr>
        <p:txBody>
          <a:bodyPr>
            <a:noAutofit/>
          </a:bodyPr>
          <a:lstStyle/>
          <a:p>
            <a:r>
              <a:rPr lang="fr-FR" sz="2400" b="1" u="sng" dirty="0" smtClean="0"/>
              <a:t>REMARQUES</a:t>
            </a:r>
            <a:r>
              <a:rPr lang="fr-FR" sz="2400" b="1" dirty="0" smtClean="0"/>
              <a:t/>
            </a:r>
            <a:br>
              <a:rPr lang="fr-FR" sz="2400" b="1" dirty="0" smtClean="0"/>
            </a:br>
            <a:r>
              <a:rPr lang="fr-FR" sz="2400" dirty="0" smtClean="0"/>
              <a:t/>
            </a:r>
            <a:br>
              <a:rPr lang="fr-FR" sz="2400" dirty="0" smtClean="0"/>
            </a:br>
            <a:r>
              <a:rPr lang="fr-FR" sz="2400" dirty="0" smtClean="0">
                <a:latin typeface="Arial" panose="020B0604020202020204" pitchFamily="34" charset="0"/>
                <a:cs typeface="Arial" panose="020B0604020202020204" pitchFamily="34" charset="0"/>
              </a:rPr>
              <a:t>Le </a:t>
            </a:r>
            <a:r>
              <a:rPr lang="fr-FR" sz="2400" b="1" dirty="0" smtClean="0">
                <a:latin typeface="Arial" panose="020B0604020202020204" pitchFamily="34" charset="0"/>
                <a:cs typeface="Arial" panose="020B0604020202020204" pitchFamily="34" charset="0"/>
              </a:rPr>
              <a:t>choix du partenaire </a:t>
            </a:r>
            <a:r>
              <a:rPr lang="fr-FR" sz="2400" dirty="0" smtClean="0">
                <a:latin typeface="Arial" panose="020B0604020202020204" pitchFamily="34" charset="0"/>
                <a:cs typeface="Arial" panose="020B0604020202020204" pitchFamily="34" charset="0"/>
              </a:rPr>
              <a:t>est un élément fondamental pour la réussite du projet. La liste des partenaires figurant dans ADAGE n'est en aucune manière exhaustive ou sélective ; elle n'est qu'une proposition qui peut tout à fait être complétée. Par ailleurs, le choix d'un partenaire présent dans cette liste n'est absolument pas une garantie d'acceptation du projet.</a:t>
            </a:r>
            <a:endParaRPr lang="fr-FR"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3380509"/>
            <a:ext cx="10515600" cy="2796454"/>
          </a:xfrm>
        </p:spPr>
        <p:txBody>
          <a:bodyPr>
            <a:normAutofit/>
          </a:bodyPr>
          <a:lstStyle/>
          <a:p>
            <a:pPr marL="0" indent="0" algn="just">
              <a:buNone/>
            </a:pPr>
            <a:r>
              <a:rPr lang="fr-FR" sz="2400" dirty="0" smtClean="0">
                <a:latin typeface="Arial" panose="020B0604020202020204" pitchFamily="34" charset="0"/>
                <a:cs typeface="Arial" panose="020B0604020202020204" pitchFamily="34" charset="0"/>
              </a:rPr>
              <a:t>La commission d'expertise des projets doit </a:t>
            </a:r>
            <a:r>
              <a:rPr lang="fr-FR" sz="2400" b="1" dirty="0" smtClean="0">
                <a:latin typeface="Arial" panose="020B0604020202020204" pitchFamily="34" charset="0"/>
                <a:cs typeface="Arial" panose="020B0604020202020204" pitchFamily="34" charset="0"/>
              </a:rPr>
              <a:t>arbitrer et faire des choix </a:t>
            </a:r>
            <a:r>
              <a:rPr lang="fr-FR" sz="2400" dirty="0" smtClean="0">
                <a:latin typeface="Arial" panose="020B0604020202020204" pitchFamily="34" charset="0"/>
                <a:cs typeface="Arial" panose="020B0604020202020204" pitchFamily="34" charset="0"/>
              </a:rPr>
              <a:t>en tenant compte de l'enveloppe globale attribuée à cet appel à projet. Une </a:t>
            </a:r>
            <a:r>
              <a:rPr lang="fr-FR" sz="2400" b="1" dirty="0" smtClean="0">
                <a:latin typeface="Arial" panose="020B0604020202020204" pitchFamily="34" charset="0"/>
                <a:cs typeface="Arial" panose="020B0604020202020204" pitchFamily="34" charset="0"/>
              </a:rPr>
              <a:t>réponse négative </a:t>
            </a:r>
            <a:r>
              <a:rPr lang="fr-FR" sz="2400" dirty="0" smtClean="0">
                <a:latin typeface="Arial" panose="020B0604020202020204" pitchFamily="34" charset="0"/>
                <a:cs typeface="Arial" panose="020B0604020202020204" pitchFamily="34" charset="0"/>
              </a:rPr>
              <a:t>de cette commission ne signifie pas que le projet a été mal construit ou que ce n'est pas un "bon projet". Des critères d'équité territoriale, d'équilibre entre les différents domaines de l'EAC peuvent également entrer en jeu. Quoi qu'il en soit, chaque avis est motivé par la commission et aidera les porteurs de projet à mieux comprendre sa décision.</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888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137854"/>
          </a:xfrm>
        </p:spPr>
        <p:txBody>
          <a:bodyPr/>
          <a:lstStyle/>
          <a:p>
            <a:pPr algn="ctr"/>
            <a:r>
              <a:rPr lang="fr-FR" b="1" dirty="0" smtClean="0"/>
              <a:t>Points de vigilance</a:t>
            </a:r>
            <a:endParaRPr lang="fr-FR" b="1" dirty="0"/>
          </a:p>
        </p:txBody>
      </p:sp>
      <p:sp>
        <p:nvSpPr>
          <p:cNvPr id="3" name="Espace réservé du contenu 2"/>
          <p:cNvSpPr>
            <a:spLocks noGrp="1"/>
          </p:cNvSpPr>
          <p:nvPr>
            <p:ph idx="1"/>
          </p:nvPr>
        </p:nvSpPr>
        <p:spPr/>
        <p:txBody>
          <a:bodyPr>
            <a:normAutofit/>
          </a:bodyPr>
          <a:lstStyle/>
          <a:p>
            <a:pPr algn="just"/>
            <a:r>
              <a:rPr lang="fr-FR" sz="2400" dirty="0" smtClean="0"/>
              <a:t>L’avis de l’IEN doit être </a:t>
            </a:r>
            <a:r>
              <a:rPr lang="fr-FR" sz="2400" dirty="0" smtClean="0"/>
              <a:t>rempli et les équipes de circonscription prévenues du dépôt d’un projet.</a:t>
            </a:r>
            <a:endParaRPr lang="fr-FR" sz="2400" dirty="0" smtClean="0"/>
          </a:p>
          <a:p>
            <a:pPr algn="just"/>
            <a:r>
              <a:rPr lang="fr-FR" sz="2400" dirty="0" smtClean="0"/>
              <a:t>Entrée artistique à privilégier </a:t>
            </a:r>
          </a:p>
          <a:p>
            <a:pPr marL="0" indent="0" algn="just">
              <a:buNone/>
            </a:pPr>
            <a:r>
              <a:rPr lang="fr-FR" sz="2400" dirty="0" smtClean="0">
                <a:sym typeface="Wingdings" panose="05000000000000000000" pitchFamily="2" charset="2"/>
              </a:rPr>
              <a:t>   Entrée artistique sur le design/ cirque/</a:t>
            </a:r>
            <a:r>
              <a:rPr lang="fr-FR" sz="2400" dirty="0" err="1" smtClean="0">
                <a:sym typeface="Wingdings" panose="05000000000000000000" pitchFamily="2" charset="2"/>
              </a:rPr>
              <a:t>street</a:t>
            </a:r>
            <a:r>
              <a:rPr lang="fr-FR" sz="2400" dirty="0" smtClean="0">
                <a:sym typeface="Wingdings" panose="05000000000000000000" pitchFamily="2" charset="2"/>
              </a:rPr>
              <a:t> </a:t>
            </a:r>
            <a:r>
              <a:rPr lang="fr-FR" sz="2400" dirty="0" smtClean="0">
                <a:sym typeface="Wingdings" panose="05000000000000000000" pitchFamily="2" charset="2"/>
              </a:rPr>
              <a:t>art/mise </a:t>
            </a:r>
            <a:r>
              <a:rPr lang="fr-FR" sz="2400" dirty="0" smtClean="0">
                <a:sym typeface="Wingdings" panose="05000000000000000000" pitchFamily="2" charset="2"/>
              </a:rPr>
              <a:t>en </a:t>
            </a:r>
            <a:r>
              <a:rPr lang="fr-FR" sz="2400" dirty="0" smtClean="0">
                <a:sym typeface="Wingdings" panose="05000000000000000000" pitchFamily="2" charset="2"/>
              </a:rPr>
              <a:t>voix.</a:t>
            </a:r>
          </a:p>
          <a:p>
            <a:pPr algn="just"/>
            <a:r>
              <a:rPr lang="fr-FR" sz="2400" dirty="0" smtClean="0"/>
              <a:t>Equilibrer </a:t>
            </a:r>
            <a:r>
              <a:rPr lang="fr-FR" sz="2400" dirty="0" smtClean="0"/>
              <a:t>le budget avec d’autres recettes et les budgets doivent être </a:t>
            </a:r>
            <a:r>
              <a:rPr lang="fr-FR" sz="2400" dirty="0" smtClean="0"/>
              <a:t>clairs</a:t>
            </a:r>
          </a:p>
          <a:p>
            <a:pPr marL="0" indent="0" algn="just">
              <a:buNone/>
            </a:pPr>
            <a:r>
              <a:rPr lang="fr-FR" sz="2400" dirty="0" smtClean="0"/>
              <a:t>Budget </a:t>
            </a:r>
            <a:r>
              <a:rPr lang="fr-FR" sz="2400" dirty="0">
                <a:sym typeface="Wingdings" panose="05000000000000000000" pitchFamily="2" charset="2"/>
              </a:rPr>
              <a:t> le reste à financer est la subvention demandée à la </a:t>
            </a:r>
            <a:r>
              <a:rPr lang="fr-FR" sz="2400" dirty="0" smtClean="0">
                <a:sym typeface="Wingdings" panose="05000000000000000000" pitchFamily="2" charset="2"/>
              </a:rPr>
              <a:t>DAAC</a:t>
            </a:r>
            <a:endParaRPr lang="fr-FR" sz="2400" dirty="0" smtClean="0"/>
          </a:p>
          <a:p>
            <a:pPr algn="just"/>
            <a:r>
              <a:rPr lang="fr-FR" sz="2400" dirty="0" smtClean="0"/>
              <a:t>Ne finance pas les projets chorale</a:t>
            </a:r>
          </a:p>
          <a:p>
            <a:pPr algn="just"/>
            <a:r>
              <a:rPr lang="fr-FR" sz="2400" dirty="0" smtClean="0"/>
              <a:t>Déposer des projets dans des champs de l’EAC non investis ?</a:t>
            </a:r>
            <a:endParaRPr lang="fr-FR" sz="2400" dirty="0"/>
          </a:p>
        </p:txBody>
      </p:sp>
    </p:spTree>
    <p:extLst>
      <p:ext uri="{BB962C8B-B14F-4D97-AF65-F5344CB8AC3E}">
        <p14:creationId xmlns:p14="http://schemas.microsoft.com/office/powerpoint/2010/main" val="3322069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416998" y="914399"/>
            <a:ext cx="9485745" cy="3420591"/>
          </a:xfrm>
        </p:spPr>
        <p:txBody>
          <a:bodyPr>
            <a:normAutofit/>
          </a:bodyPr>
          <a:lstStyle/>
          <a:p>
            <a:r>
              <a:rPr lang="fr-FR" sz="3300" b="1" dirty="0" smtClean="0"/>
              <a:t>Comment accède-t-on à ADAGE ?</a:t>
            </a:r>
            <a:br>
              <a:rPr lang="fr-FR" sz="3300" b="1" dirty="0" smtClean="0"/>
            </a:br>
            <a:r>
              <a:rPr lang="fr-FR" sz="3300" b="1" dirty="0" smtClean="0"/>
              <a:t/>
            </a:r>
            <a:br>
              <a:rPr lang="fr-FR" sz="3300" b="1" dirty="0" smtClean="0"/>
            </a:br>
            <a:r>
              <a:rPr lang="fr-FR" sz="3300" dirty="0" smtClean="0"/>
              <a:t>L'accès à l'application se fait depuis le </a:t>
            </a:r>
            <a:br>
              <a:rPr lang="fr-FR" sz="3300" dirty="0" smtClean="0"/>
            </a:br>
            <a:r>
              <a:rPr lang="fr-FR" sz="3300" dirty="0" smtClean="0">
                <a:hlinkClick r:id="rId3"/>
              </a:rPr>
              <a:t>portail académique ARENA</a:t>
            </a:r>
            <a:r>
              <a:rPr lang="fr-FR" sz="3300" dirty="0" smtClean="0"/>
              <a:t> </a:t>
            </a:r>
            <a:r>
              <a:rPr lang="fr-FR" dirty="0" smtClean="0"/>
              <a:t/>
            </a:r>
            <a:br>
              <a:rPr lang="fr-FR" dirty="0" smtClean="0"/>
            </a:br>
            <a:endParaRPr lang="fr-FR" dirty="0"/>
          </a:p>
        </p:txBody>
      </p:sp>
    </p:spTree>
    <p:extLst>
      <p:ext uri="{BB962C8B-B14F-4D97-AF65-F5344CB8AC3E}">
        <p14:creationId xmlns:p14="http://schemas.microsoft.com/office/powerpoint/2010/main" val="2057202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47623" y="186315"/>
            <a:ext cx="10610490" cy="1836449"/>
          </a:xfrm>
        </p:spPr>
        <p:txBody>
          <a:bodyPr>
            <a:normAutofit/>
          </a:bodyPr>
          <a:lstStyle/>
          <a:p>
            <a:r>
              <a:rPr lang="fr-FR" sz="4000" b="1" u="sng" dirty="0" smtClean="0"/>
              <a:t>Les priorités</a:t>
            </a:r>
            <a:r>
              <a:rPr lang="fr-FR" sz="4000" dirty="0" smtClean="0"/>
              <a:t/>
            </a:r>
            <a:br>
              <a:rPr lang="fr-FR" sz="4000" dirty="0" smtClean="0"/>
            </a:br>
            <a:r>
              <a:rPr lang="fr-FR" sz="2400" dirty="0" smtClean="0"/>
              <a:t> La </a:t>
            </a:r>
            <a:r>
              <a:rPr lang="fr-FR" sz="2400" dirty="0" smtClean="0">
                <a:hlinkClick r:id="rId2"/>
              </a:rPr>
              <a:t>feuille de route 2020-2021 « 100% éducation artistique et culturelle »</a:t>
            </a:r>
            <a:r>
              <a:rPr lang="fr-FR" sz="2400" dirty="0" smtClean="0"/>
              <a:t> identifie 5 domaines en priorité : « </a:t>
            </a:r>
            <a:r>
              <a:rPr lang="fr-FR" sz="2400" b="1" dirty="0" smtClean="0"/>
              <a:t>le chant, la lecture, l’éducation du regard à travers les œuvres d’art, l’expression orale et l’éducation aux médias et à l’information </a:t>
            </a:r>
            <a:r>
              <a:rPr lang="fr-FR" sz="2400" dirty="0" smtClean="0"/>
              <a:t>».</a:t>
            </a:r>
          </a:p>
        </p:txBody>
      </p:sp>
      <p:pic>
        <p:nvPicPr>
          <p:cNvPr id="5" name="Image 4"/>
          <p:cNvPicPr>
            <a:picLocks noChangeAspect="1"/>
          </p:cNvPicPr>
          <p:nvPr/>
        </p:nvPicPr>
        <p:blipFill>
          <a:blip r:embed="rId3"/>
          <a:stretch>
            <a:fillRect/>
          </a:stretch>
        </p:blipFill>
        <p:spPr>
          <a:xfrm>
            <a:off x="216985" y="2022764"/>
            <a:ext cx="11877184" cy="4582536"/>
          </a:xfrm>
          <a:prstGeom prst="rect">
            <a:avLst/>
          </a:prstGeom>
        </p:spPr>
      </p:pic>
    </p:spTree>
    <p:extLst>
      <p:ext uri="{BB962C8B-B14F-4D97-AF65-F5344CB8AC3E}">
        <p14:creationId xmlns:p14="http://schemas.microsoft.com/office/powerpoint/2010/main" val="130955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DAAC</a:t>
            </a:r>
            <a:endParaRPr lang="fr-FR" b="1" dirty="0"/>
          </a:p>
        </p:txBody>
      </p:sp>
      <p:sp>
        <p:nvSpPr>
          <p:cNvPr id="3" name="Espace réservé du contenu 2"/>
          <p:cNvSpPr>
            <a:spLocks noGrp="1"/>
          </p:cNvSpPr>
          <p:nvPr>
            <p:ph idx="1"/>
          </p:nvPr>
        </p:nvSpPr>
        <p:spPr>
          <a:xfrm>
            <a:off x="838200" y="1825625"/>
            <a:ext cx="10515600" cy="2413866"/>
          </a:xfrm>
        </p:spPr>
        <p:txBody>
          <a:bodyPr/>
          <a:lstStyle/>
          <a:p>
            <a:pPr marL="0" indent="0" algn="just">
              <a:buNone/>
            </a:pPr>
            <a:r>
              <a:rPr lang="fr-FR" dirty="0" smtClean="0"/>
              <a:t>       La </a:t>
            </a:r>
            <a:r>
              <a:rPr lang="fr-FR" b="1" dirty="0" smtClean="0"/>
              <a:t>D</a:t>
            </a:r>
            <a:r>
              <a:rPr lang="fr-FR" dirty="0" smtClean="0"/>
              <a:t>élégation </a:t>
            </a:r>
            <a:r>
              <a:rPr lang="fr-FR" b="1" dirty="0" smtClean="0"/>
              <a:t>A</a:t>
            </a:r>
            <a:r>
              <a:rPr lang="fr-FR" dirty="0" smtClean="0"/>
              <a:t>cadémique aux </a:t>
            </a:r>
            <a:r>
              <a:rPr lang="fr-FR" b="1" dirty="0" smtClean="0"/>
              <a:t>A</a:t>
            </a:r>
            <a:r>
              <a:rPr lang="fr-FR" dirty="0" smtClean="0"/>
              <a:t>rts et à la </a:t>
            </a:r>
            <a:r>
              <a:rPr lang="fr-FR" b="1" dirty="0" smtClean="0"/>
              <a:t>C</a:t>
            </a:r>
            <a:r>
              <a:rPr lang="fr-FR" dirty="0" smtClean="0"/>
              <a:t>ulture (DAAC) met en œuvre à </a:t>
            </a:r>
            <a:r>
              <a:rPr lang="fr-FR" b="1" dirty="0" smtClean="0"/>
              <a:t>l'échelon académique </a:t>
            </a:r>
            <a:r>
              <a:rPr lang="fr-FR" dirty="0" smtClean="0"/>
              <a:t>la politique nationale relative à l'éducation artistique et culturelle et à la culture scientifique et technologique. Elle collabore également à l'éducation au développement durable et à la mise en œuvre de l'enseignement de l'histoire des arts.</a:t>
            </a:r>
            <a:endParaRPr lang="fr-FR" dirty="0"/>
          </a:p>
        </p:txBody>
      </p:sp>
    </p:spTree>
    <p:extLst>
      <p:ext uri="{BB962C8B-B14F-4D97-AF65-F5344CB8AC3E}">
        <p14:creationId xmlns:p14="http://schemas.microsoft.com/office/powerpoint/2010/main" val="2853320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1973" y="2562414"/>
            <a:ext cx="10515600" cy="1325563"/>
          </a:xfrm>
        </p:spPr>
        <p:txBody>
          <a:bodyPr/>
          <a:lstStyle/>
          <a:p>
            <a:pPr algn="ctr"/>
            <a:r>
              <a:rPr lang="fr-FR" b="1" dirty="0" smtClean="0">
                <a:latin typeface="Arial" panose="020B0604020202020204" pitchFamily="34" charset="0"/>
                <a:cs typeface="Arial" panose="020B0604020202020204" pitchFamily="34" charset="0"/>
              </a:rPr>
              <a:t>2 phases dans l’année scolaire</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90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773546" y="1229710"/>
            <a:ext cx="10515600" cy="51803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b="1" u="sng" dirty="0" smtClean="0"/>
          </a:p>
          <a:p>
            <a:pPr algn="l"/>
            <a:r>
              <a:rPr lang="fr-FR" b="1" u="sng" dirty="0" smtClean="0"/>
              <a:t>Enseignements artistiques </a:t>
            </a:r>
            <a:r>
              <a:rPr lang="fr-FR" dirty="0" smtClean="0"/>
              <a:t>( Chorales, orchestres, classes CHAM,…)</a:t>
            </a:r>
          </a:p>
          <a:p>
            <a:pPr algn="l"/>
            <a:r>
              <a:rPr lang="fr-FR" b="1" u="sng" dirty="0" smtClean="0"/>
              <a:t>Les Projets </a:t>
            </a:r>
          </a:p>
          <a:p>
            <a:pPr algn="just"/>
            <a:r>
              <a:rPr lang="fr-FR" dirty="0" smtClean="0"/>
              <a:t>Les projets validés lors de la phase d’appel figurent automatiquement dans cette partie et il est demandé lors du recensement d’en </a:t>
            </a:r>
            <a:r>
              <a:rPr lang="fr-FR" dirty="0" smtClean="0"/>
              <a:t>préciser </a:t>
            </a:r>
            <a:r>
              <a:rPr lang="fr-FR" dirty="0" smtClean="0"/>
              <a:t>certains </a:t>
            </a:r>
            <a:r>
              <a:rPr lang="fr-FR" dirty="0" smtClean="0"/>
              <a:t>points</a:t>
            </a:r>
          </a:p>
          <a:p>
            <a:pPr algn="just"/>
            <a:r>
              <a:rPr lang="fr-FR" dirty="0" smtClean="0"/>
              <a:t>Les </a:t>
            </a:r>
            <a:r>
              <a:rPr lang="fr-FR" dirty="0" smtClean="0"/>
              <a:t>projets ayant reçu d’autres financements ( région, département, Ville, fondation…)</a:t>
            </a:r>
          </a:p>
          <a:p>
            <a:pPr algn="l"/>
            <a:r>
              <a:rPr lang="fr-FR" b="1" u="sng" dirty="0" smtClean="0"/>
              <a:t>Actions et évènements </a:t>
            </a:r>
            <a:r>
              <a:rPr lang="fr-FR" dirty="0" smtClean="0"/>
              <a:t>pour un évènement ponctuel, un concours, une </a:t>
            </a:r>
            <a:r>
              <a:rPr lang="fr-FR" dirty="0" smtClean="0"/>
              <a:t>visite</a:t>
            </a:r>
          </a:p>
          <a:p>
            <a:pPr algn="l"/>
            <a:endParaRPr lang="fr-FR" dirty="0" smtClean="0"/>
          </a:p>
          <a:p>
            <a:pPr algn="l"/>
            <a:r>
              <a:rPr lang="fr-FR" dirty="0" smtClean="0">
                <a:sym typeface="Wingdings" panose="05000000000000000000" pitchFamily="2" charset="2"/>
              </a:rPr>
              <a:t> </a:t>
            </a:r>
            <a:r>
              <a:rPr lang="fr-FR" dirty="0" smtClean="0">
                <a:sym typeface="Wingdings" panose="05000000000000000000" pitchFamily="2" charset="2"/>
              </a:rPr>
              <a:t>Aide </a:t>
            </a:r>
            <a:r>
              <a:rPr lang="fr-FR" dirty="0" smtClean="0">
                <a:sym typeface="Wingdings" panose="05000000000000000000" pitchFamily="2" charset="2"/>
              </a:rPr>
              <a:t>matériel : tableau de recensement </a:t>
            </a:r>
            <a:r>
              <a:rPr lang="fr-FR" dirty="0">
                <a:sym typeface="Wingdings" panose="05000000000000000000" pitchFamily="2" charset="2"/>
              </a:rPr>
              <a:t>E</a:t>
            </a:r>
            <a:r>
              <a:rPr lang="fr-FR" dirty="0" smtClean="0">
                <a:sym typeface="Wingdings" panose="05000000000000000000" pitchFamily="2" charset="2"/>
              </a:rPr>
              <a:t>xcel à partager avec les </a:t>
            </a:r>
            <a:r>
              <a:rPr lang="fr-FR" dirty="0" smtClean="0">
                <a:sym typeface="Wingdings" panose="05000000000000000000" pitchFamily="2" charset="2"/>
              </a:rPr>
              <a:t>équipes sur le site de la DAAC.</a:t>
            </a:r>
            <a:endParaRPr lang="fr-FR" dirty="0" smtClean="0">
              <a:sym typeface="Wingdings" panose="05000000000000000000" pitchFamily="2" charset="2"/>
            </a:endParaRPr>
          </a:p>
          <a:p>
            <a:pPr algn="l"/>
            <a:r>
              <a:rPr lang="fr-FR" dirty="0" smtClean="0">
                <a:sym typeface="Wingdings" panose="05000000000000000000" pitchFamily="2" charset="2"/>
              </a:rPr>
              <a:t> </a:t>
            </a:r>
            <a:r>
              <a:rPr lang="fr-FR" b="1" dirty="0" smtClean="0">
                <a:sym typeface="Wingdings" panose="05000000000000000000" pitchFamily="2" charset="2"/>
              </a:rPr>
              <a:t>Guide pas à pas 1</a:t>
            </a:r>
            <a:r>
              <a:rPr lang="fr-FR" b="1" baseline="30000" dirty="0" smtClean="0">
                <a:sym typeface="Wingdings" panose="05000000000000000000" pitchFamily="2" charset="2"/>
              </a:rPr>
              <a:t>er</a:t>
            </a:r>
            <a:r>
              <a:rPr lang="fr-FR" b="1" dirty="0" smtClean="0">
                <a:sym typeface="Wingdings" panose="05000000000000000000" pitchFamily="2" charset="2"/>
              </a:rPr>
              <a:t> degré </a:t>
            </a:r>
            <a:r>
              <a:rPr lang="fr-FR" dirty="0" smtClean="0">
                <a:sym typeface="Wingdings" panose="05000000000000000000" pitchFamily="2" charset="2"/>
              </a:rPr>
              <a:t>pour les </a:t>
            </a:r>
            <a:r>
              <a:rPr lang="fr-FR" dirty="0" smtClean="0">
                <a:sym typeface="Wingdings" panose="05000000000000000000" pitchFamily="2" charset="2"/>
              </a:rPr>
              <a:t>directeurs.</a:t>
            </a:r>
            <a:endParaRPr lang="fr-FR" dirty="0"/>
          </a:p>
        </p:txBody>
      </p:sp>
      <p:sp>
        <p:nvSpPr>
          <p:cNvPr id="2" name="ZoneTexte 1"/>
          <p:cNvSpPr txBox="1"/>
          <p:nvPr/>
        </p:nvSpPr>
        <p:spPr>
          <a:xfrm>
            <a:off x="818215" y="525517"/>
            <a:ext cx="10426262" cy="1077218"/>
          </a:xfrm>
          <a:prstGeom prst="rect">
            <a:avLst/>
          </a:prstGeom>
          <a:noFill/>
          <a:ln>
            <a:solidFill>
              <a:schemeClr val="bg2">
                <a:lumMod val="10000"/>
              </a:schemeClr>
            </a:solidFill>
          </a:ln>
        </p:spPr>
        <p:txBody>
          <a:bodyPr wrap="square" rtlCol="0">
            <a:spAutoFit/>
          </a:bodyPr>
          <a:lstStyle/>
          <a:p>
            <a:pPr algn="ctr"/>
            <a:r>
              <a:rPr lang="fr-FR" sz="4400" b="1" dirty="0">
                <a:latin typeface="+mj-lt"/>
              </a:rPr>
              <a:t>PHASE </a:t>
            </a:r>
            <a:r>
              <a:rPr lang="fr-FR" sz="4400" b="1" dirty="0" smtClean="0">
                <a:latin typeface="+mj-lt"/>
              </a:rPr>
              <a:t>2 : </a:t>
            </a:r>
            <a:r>
              <a:rPr lang="fr-FR" sz="4400" b="1" dirty="0">
                <a:latin typeface="+mj-lt"/>
              </a:rPr>
              <a:t>Recensement toute </a:t>
            </a:r>
            <a:r>
              <a:rPr lang="fr-FR" sz="4400" b="1" dirty="0" smtClean="0">
                <a:latin typeface="+mj-lt"/>
              </a:rPr>
              <a:t>l’année</a:t>
            </a:r>
          </a:p>
          <a:p>
            <a:pPr algn="ctr"/>
            <a:r>
              <a:rPr lang="fr-FR" sz="2000" b="1" dirty="0" smtClean="0">
                <a:latin typeface="+mj-lt"/>
              </a:rPr>
              <a:t>octobre à août chaque année, pilotage de l’EAC dans l’école</a:t>
            </a:r>
            <a:endParaRPr lang="fr-FR" sz="2000" b="1" dirty="0">
              <a:latin typeface="+mj-lt"/>
            </a:endParaRPr>
          </a:p>
        </p:txBody>
      </p:sp>
    </p:spTree>
    <p:extLst>
      <p:ext uri="{BB962C8B-B14F-4D97-AF65-F5344CB8AC3E}">
        <p14:creationId xmlns:p14="http://schemas.microsoft.com/office/powerpoint/2010/main" val="619769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59178"/>
          </a:xfrm>
          <a:ln>
            <a:solidFill>
              <a:schemeClr val="bg2">
                <a:lumMod val="10000"/>
              </a:schemeClr>
            </a:solidFill>
          </a:ln>
        </p:spPr>
        <p:txBody>
          <a:bodyPr>
            <a:normAutofit fontScale="90000"/>
          </a:bodyPr>
          <a:lstStyle/>
          <a:p>
            <a:pPr algn="ctr"/>
            <a:r>
              <a:rPr lang="fr-FR" b="1" dirty="0" smtClean="0"/>
              <a:t>PHASE 1 : </a:t>
            </a:r>
            <a:r>
              <a:rPr lang="fr-FR" b="1" dirty="0" smtClean="0"/>
              <a:t>Appels à Projet </a:t>
            </a:r>
            <a:r>
              <a:rPr lang="fr-FR" b="1" dirty="0" smtClean="0"/>
              <a:t>2022-2023</a:t>
            </a:r>
            <a:br>
              <a:rPr lang="fr-FR" b="1" dirty="0" smtClean="0"/>
            </a:br>
            <a:r>
              <a:rPr lang="fr-FR" sz="2200" b="1" dirty="0" smtClean="0"/>
              <a:t>pour avoir une subvention des intervenants sur un projet artistique</a:t>
            </a:r>
            <a:endParaRPr lang="fr-FR" sz="2200" b="1" dirty="0"/>
          </a:p>
        </p:txBody>
      </p:sp>
      <p:sp>
        <p:nvSpPr>
          <p:cNvPr id="3" name="Espace réservé du contenu 2"/>
          <p:cNvSpPr>
            <a:spLocks noGrp="1"/>
          </p:cNvSpPr>
          <p:nvPr>
            <p:ph idx="1"/>
          </p:nvPr>
        </p:nvSpPr>
        <p:spPr/>
        <p:txBody>
          <a:bodyPr>
            <a:normAutofit fontScale="92500" lnSpcReduction="20000"/>
          </a:bodyPr>
          <a:lstStyle/>
          <a:p>
            <a:pPr marL="0" indent="0" algn="ctr">
              <a:buNone/>
            </a:pPr>
            <a:r>
              <a:rPr lang="fr-FR" b="1" dirty="0" smtClean="0"/>
              <a:t>CALENDRIER prévisionnel</a:t>
            </a:r>
          </a:p>
          <a:p>
            <a:pPr marL="0" indent="0">
              <a:buNone/>
            </a:pPr>
            <a:endParaRPr lang="fr-FR" dirty="0" smtClean="0"/>
          </a:p>
          <a:p>
            <a:r>
              <a:rPr lang="fr-FR" dirty="0" smtClean="0"/>
              <a:t>Ouverture </a:t>
            </a:r>
            <a:r>
              <a:rPr lang="fr-FR" dirty="0" smtClean="0"/>
              <a:t>de la campagne d’appel à projet pour l’année scolaire </a:t>
            </a:r>
            <a:r>
              <a:rPr lang="fr-FR" dirty="0" smtClean="0"/>
              <a:t>2022-2023 en avril 2022</a:t>
            </a:r>
            <a:endParaRPr lang="fr-FR" dirty="0" smtClean="0"/>
          </a:p>
          <a:p>
            <a:r>
              <a:rPr lang="fr-FR" dirty="0" smtClean="0"/>
              <a:t>Clôture de la campagne </a:t>
            </a:r>
            <a:r>
              <a:rPr lang="fr-FR" dirty="0" smtClean="0"/>
              <a:t>en juin 2022.</a:t>
            </a:r>
          </a:p>
          <a:p>
            <a:r>
              <a:rPr lang="fr-FR" dirty="0" smtClean="0"/>
              <a:t>Commissions </a:t>
            </a:r>
            <a:r>
              <a:rPr lang="fr-FR" dirty="0" smtClean="0"/>
              <a:t>d’expertises académiques : </a:t>
            </a:r>
            <a:r>
              <a:rPr lang="fr-FR" dirty="0" smtClean="0"/>
              <a:t>An septembre 2022</a:t>
            </a:r>
          </a:p>
          <a:p>
            <a:r>
              <a:rPr lang="fr-FR" dirty="0"/>
              <a:t>A</a:t>
            </a:r>
            <a:r>
              <a:rPr lang="fr-FR" dirty="0" smtClean="0"/>
              <a:t>vis </a:t>
            </a:r>
            <a:r>
              <a:rPr lang="fr-FR" dirty="0" smtClean="0"/>
              <a:t>des commissions rendu public sur </a:t>
            </a:r>
            <a:r>
              <a:rPr lang="fr-FR" dirty="0" smtClean="0"/>
              <a:t>ADAGE</a:t>
            </a:r>
            <a:endParaRPr lang="fr-FR" dirty="0" smtClean="0"/>
          </a:p>
          <a:p>
            <a:r>
              <a:rPr lang="fr-FR" dirty="0" smtClean="0"/>
              <a:t>Notifications aux </a:t>
            </a:r>
            <a:r>
              <a:rPr lang="fr-FR" dirty="0" smtClean="0"/>
              <a:t>établissements</a:t>
            </a:r>
            <a:endParaRPr lang="fr-FR" dirty="0"/>
          </a:p>
          <a:p>
            <a:endParaRPr lang="fr-FR" dirty="0" smtClean="0"/>
          </a:p>
          <a:p>
            <a:r>
              <a:rPr lang="fr-FR" dirty="0" smtClean="0"/>
              <a:t>LE RECENSEMENT est à faire de manière la plus exhaustive possible pour pouvoir participer à l’appel à projet.</a:t>
            </a:r>
            <a:endParaRPr lang="fr-FR" dirty="0"/>
          </a:p>
        </p:txBody>
      </p:sp>
    </p:spTree>
    <p:extLst>
      <p:ext uri="{BB962C8B-B14F-4D97-AF65-F5344CB8AC3E}">
        <p14:creationId xmlns:p14="http://schemas.microsoft.com/office/powerpoint/2010/main" val="165797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799532" y="1064526"/>
            <a:ext cx="10515600" cy="541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smtClean="0"/>
              <a:t>Appel à projets de Avril à Juin 2022</a:t>
            </a:r>
          </a:p>
          <a:p>
            <a:pPr marL="0" indent="0">
              <a:buFont typeface="Arial" panose="020B0604020202020204" pitchFamily="34" charset="0"/>
              <a:buNone/>
            </a:pPr>
            <a:endParaRPr lang="fr-FR" b="1" u="sng" dirty="0" smtClean="0"/>
          </a:p>
          <a:p>
            <a:pPr marL="0" indent="0" algn="just">
              <a:buFont typeface="Arial" panose="020B0604020202020204" pitchFamily="34" charset="0"/>
              <a:buNone/>
            </a:pPr>
            <a:r>
              <a:rPr lang="fr-FR" dirty="0" smtClean="0"/>
              <a:t>Les enseignants intéressés rédigent et présentent leur projet qui est examiné par une commission en vue d'un éventuel soutien. La bonne connaissance du </a:t>
            </a:r>
            <a:r>
              <a:rPr lang="fr-FR" dirty="0" smtClean="0">
                <a:hlinkClick r:id="rId2"/>
              </a:rPr>
              <a:t>cahier des charges</a:t>
            </a:r>
            <a:r>
              <a:rPr lang="fr-FR" dirty="0" smtClean="0"/>
              <a:t> est impérative</a:t>
            </a:r>
          </a:p>
          <a:p>
            <a:pPr marL="0" indent="0" algn="just">
              <a:buFont typeface="Arial" panose="020B0604020202020204" pitchFamily="34" charset="0"/>
              <a:buNone/>
            </a:pPr>
            <a:endParaRPr lang="fr-FR" dirty="0">
              <a:sym typeface="Wingdings" panose="05000000000000000000" pitchFamily="2" charset="2"/>
            </a:endParaRPr>
          </a:p>
          <a:p>
            <a:pPr marL="0" indent="0" algn="just">
              <a:buFont typeface="Arial" panose="020B0604020202020204" pitchFamily="34" charset="0"/>
              <a:buNone/>
            </a:pPr>
            <a:r>
              <a:rPr lang="fr-FR" dirty="0" smtClean="0">
                <a:sym typeface="Wingdings" panose="05000000000000000000" pitchFamily="2" charset="2"/>
              </a:rPr>
              <a:t>Accompagnement matériel sur la plate-forme ADAGE (Grille Vierge de Projet / Cahier des charges)</a:t>
            </a:r>
            <a:endParaRPr lang="fr-FR" dirty="0" smtClean="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419824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Des personnes ressources</a:t>
            </a:r>
            <a:endParaRPr lang="fr-FR" b="1" dirty="0"/>
          </a:p>
        </p:txBody>
      </p:sp>
      <p:sp>
        <p:nvSpPr>
          <p:cNvPr id="3" name="Espace réservé du contenu 2"/>
          <p:cNvSpPr>
            <a:spLocks noGrp="1"/>
          </p:cNvSpPr>
          <p:nvPr>
            <p:ph idx="1"/>
          </p:nvPr>
        </p:nvSpPr>
        <p:spPr>
          <a:xfrm>
            <a:off x="838199" y="1435510"/>
            <a:ext cx="10636045" cy="4741453"/>
          </a:xfrm>
        </p:spPr>
        <p:txBody>
          <a:bodyPr>
            <a:normAutofit/>
          </a:bodyPr>
          <a:lstStyle/>
          <a:p>
            <a:pPr marL="0" indent="0">
              <a:buNone/>
            </a:pPr>
            <a:r>
              <a:rPr lang="fr-FR" sz="2000" dirty="0" smtClean="0">
                <a:latin typeface="Arial" panose="020B0604020202020204" pitchFamily="34" charset="0"/>
              </a:rPr>
              <a:t>Il est </a:t>
            </a:r>
            <a:r>
              <a:rPr lang="fr-FR" sz="2000" dirty="0">
                <a:latin typeface="Arial" panose="020B0604020202020204" pitchFamily="34" charset="0"/>
              </a:rPr>
              <a:t>vivement conseillé de se faire aider par des personnes </a:t>
            </a:r>
            <a:r>
              <a:rPr lang="fr-FR" sz="2000" dirty="0" smtClean="0">
                <a:latin typeface="Arial" panose="020B0604020202020204" pitchFamily="34" charset="0"/>
              </a:rPr>
              <a:t>pour élaborer le projet et constituer sa demande de subvention.</a:t>
            </a:r>
          </a:p>
          <a:p>
            <a:pPr marL="0" indent="0" algn="just">
              <a:buNone/>
            </a:pPr>
            <a:r>
              <a:rPr lang="fr-FR" sz="2000" dirty="0" smtClean="0">
                <a:latin typeface="Arial" panose="020B0604020202020204" pitchFamily="34" charset="0"/>
              </a:rPr>
              <a:t>Vous pouvez prendre contact selon vos questions avec  :</a:t>
            </a:r>
            <a:endParaRPr lang="fr-FR" sz="2000" dirty="0" smtClean="0">
              <a:latin typeface="Arial" panose="020B0604020202020204" pitchFamily="34" charset="0"/>
              <a:hlinkClick r:id="rId3"/>
            </a:endParaRPr>
          </a:p>
          <a:p>
            <a:pPr marL="0" indent="0">
              <a:buNone/>
            </a:pPr>
            <a:r>
              <a:rPr lang="fr-FR" sz="2000" dirty="0" smtClean="0">
                <a:latin typeface="Arial" panose="020B0604020202020204" pitchFamily="34" charset="0"/>
                <a:hlinkClick r:id="rId3"/>
              </a:rPr>
              <a:t>un professeur relais de la </a:t>
            </a:r>
            <a:r>
              <a:rPr lang="fr-FR" sz="2000" dirty="0" smtClean="0">
                <a:latin typeface="Arial" panose="020B0604020202020204" pitchFamily="34" charset="0"/>
                <a:hlinkClick r:id="rId3"/>
              </a:rPr>
              <a:t>DAAC</a:t>
            </a:r>
            <a:r>
              <a:rPr lang="fr-FR" sz="2000" dirty="0">
                <a:latin typeface="Arial" panose="020B0604020202020204" pitchFamily="34" charset="0"/>
              </a:rPr>
              <a:t> </a:t>
            </a:r>
            <a:r>
              <a:rPr lang="fr-FR" sz="2000" dirty="0" smtClean="0">
                <a:latin typeface="Arial" panose="020B0604020202020204" pitchFamily="34" charset="0"/>
              </a:rPr>
              <a:t>dans la Loire</a:t>
            </a:r>
            <a:r>
              <a:rPr lang="fr-FR" sz="2000" dirty="0" smtClean="0">
                <a:latin typeface="Arial" panose="020B0604020202020204" pitchFamily="34" charset="0"/>
              </a:rPr>
              <a:t> </a:t>
            </a:r>
            <a:r>
              <a:rPr lang="fr-FR" sz="2000" dirty="0" smtClean="0">
                <a:latin typeface="Arial" panose="020B0604020202020204" pitchFamily="34" charset="0"/>
              </a:rPr>
              <a:t>dans le cas où votre partenaire en dispose</a:t>
            </a:r>
          </a:p>
          <a:p>
            <a:pPr marL="0" indent="0">
              <a:buNone/>
            </a:pPr>
            <a:r>
              <a:rPr lang="fr-FR" sz="2000" dirty="0" smtClean="0">
                <a:latin typeface="Arial" panose="020B0604020202020204" pitchFamily="34" charset="0"/>
                <a:hlinkClick r:id="rId4"/>
              </a:rPr>
              <a:t>un chargé de mission de la DAAC</a:t>
            </a:r>
            <a:r>
              <a:rPr lang="fr-FR" sz="2000" dirty="0" smtClean="0">
                <a:latin typeface="Arial" panose="020B0604020202020204" pitchFamily="34" charset="0"/>
              </a:rPr>
              <a:t> </a:t>
            </a:r>
            <a:r>
              <a:rPr lang="fr-FR" sz="2000" dirty="0" smtClean="0">
                <a:latin typeface="Arial" panose="020B0604020202020204" pitchFamily="34" charset="0"/>
              </a:rPr>
              <a:t>au </a:t>
            </a:r>
            <a:r>
              <a:rPr lang="fr-FR" sz="2000" dirty="0" smtClean="0">
                <a:latin typeface="Arial" panose="020B0604020202020204" pitchFamily="34" charset="0"/>
              </a:rPr>
              <a:t>niveau académique </a:t>
            </a:r>
            <a:r>
              <a:rPr lang="fr-FR" sz="2000" dirty="0" smtClean="0">
                <a:latin typeface="Arial" panose="020B0604020202020204" pitchFamily="34" charset="0"/>
              </a:rPr>
              <a:t>suivant </a:t>
            </a:r>
            <a:r>
              <a:rPr lang="fr-FR" sz="2000" dirty="0" smtClean="0">
                <a:latin typeface="Arial" panose="020B0604020202020204" pitchFamily="34" charset="0"/>
              </a:rPr>
              <a:t>la thématique artistique traversée</a:t>
            </a:r>
          </a:p>
          <a:p>
            <a:pPr marL="0" indent="0">
              <a:buNone/>
            </a:pPr>
            <a:r>
              <a:rPr lang="fr-FR" sz="2000" u="sng" dirty="0">
                <a:latin typeface="Arial" panose="020B0604020202020204" pitchFamily="34" charset="0"/>
              </a:rPr>
              <a:t>v</a:t>
            </a:r>
            <a:r>
              <a:rPr lang="fr-FR" sz="2000" u="sng" dirty="0" smtClean="0">
                <a:latin typeface="Arial" panose="020B0604020202020204" pitchFamily="34" charset="0"/>
              </a:rPr>
              <a:t>otre conseiller pédagogique de circonscription </a:t>
            </a:r>
            <a:r>
              <a:rPr lang="fr-FR" sz="2000" dirty="0" smtClean="0">
                <a:latin typeface="Arial" panose="020B0604020202020204" pitchFamily="34" charset="0"/>
              </a:rPr>
              <a:t>référent arts</a:t>
            </a:r>
          </a:p>
          <a:p>
            <a:pPr marL="0" indent="0">
              <a:buNone/>
            </a:pPr>
            <a:r>
              <a:rPr lang="fr-FR" sz="2000" u="sng" dirty="0" smtClean="0">
                <a:latin typeface="Arial" panose="020B0604020202020204" pitchFamily="34" charset="0"/>
              </a:rPr>
              <a:t>la mission Action culturelle de votre DSDEN </a:t>
            </a:r>
            <a:r>
              <a:rPr lang="fr-FR" sz="2000" dirty="0" smtClean="0">
                <a:latin typeface="Arial" panose="020B0604020202020204" pitchFamily="34" charset="0"/>
              </a:rPr>
              <a:t>dans le département de la Loire</a:t>
            </a:r>
          </a:p>
          <a:p>
            <a:pPr>
              <a:buFontTx/>
              <a:buChar char="-"/>
            </a:pPr>
            <a:r>
              <a:rPr lang="fr-FR" sz="2000" dirty="0" smtClean="0">
                <a:latin typeface="Arial" panose="020B0604020202020204" pitchFamily="34" charset="0"/>
              </a:rPr>
              <a:t>L’</a:t>
            </a:r>
            <a:r>
              <a:rPr lang="fr-FR" sz="2000" b="1" dirty="0" smtClean="0">
                <a:latin typeface="Arial" panose="020B0604020202020204" pitchFamily="34" charset="0"/>
              </a:rPr>
              <a:t>IEN</a:t>
            </a:r>
            <a:r>
              <a:rPr lang="fr-FR" sz="2000" dirty="0" smtClean="0">
                <a:latin typeface="Arial" panose="020B0604020202020204" pitchFamily="34" charset="0"/>
              </a:rPr>
              <a:t> en charge du dossier arts et culture </a:t>
            </a:r>
            <a:r>
              <a:rPr lang="fr-FR" sz="2000" dirty="0" smtClean="0">
                <a:latin typeface="Arial" panose="020B0604020202020204" pitchFamily="34" charset="0"/>
                <a:sym typeface="Wingdings" panose="05000000000000000000" pitchFamily="2" charset="2"/>
              </a:rPr>
              <a:t> Maya </a:t>
            </a:r>
            <a:r>
              <a:rPr lang="fr-FR" sz="2000" dirty="0" err="1" smtClean="0">
                <a:latin typeface="Arial" panose="020B0604020202020204" pitchFamily="34" charset="0"/>
                <a:sym typeface="Wingdings" panose="05000000000000000000" pitchFamily="2" charset="2"/>
              </a:rPr>
              <a:t>Lentin</a:t>
            </a:r>
            <a:endParaRPr lang="fr-FR" sz="2000" dirty="0" smtClean="0">
              <a:latin typeface="Arial" panose="020B0604020202020204" pitchFamily="34" charset="0"/>
            </a:endParaRPr>
          </a:p>
          <a:p>
            <a:pPr>
              <a:buFontTx/>
              <a:buChar char="-"/>
            </a:pPr>
            <a:r>
              <a:rPr lang="fr-FR" sz="2000" dirty="0" smtClean="0">
                <a:latin typeface="Arial" panose="020B0604020202020204" pitchFamily="34" charset="0"/>
              </a:rPr>
              <a:t>Le </a:t>
            </a:r>
            <a:r>
              <a:rPr lang="fr-FR" sz="2000" b="1" dirty="0" smtClean="0">
                <a:latin typeface="Arial" panose="020B0604020202020204" pitchFamily="34" charset="0"/>
              </a:rPr>
              <a:t>CPD </a:t>
            </a:r>
            <a:r>
              <a:rPr lang="fr-FR" sz="2000" dirty="0" smtClean="0">
                <a:latin typeface="Arial" panose="020B0604020202020204" pitchFamily="34" charset="0"/>
              </a:rPr>
              <a:t>en charge du dossier arts et culture </a:t>
            </a:r>
            <a:r>
              <a:rPr lang="fr-FR" sz="2000" dirty="0" smtClean="0">
                <a:latin typeface="Arial" panose="020B0604020202020204" pitchFamily="34" charset="0"/>
                <a:sym typeface="Wingdings" panose="05000000000000000000" pitchFamily="2" charset="2"/>
              </a:rPr>
              <a:t> Caroline Vernet</a:t>
            </a:r>
            <a:endParaRPr lang="fr-FR" sz="2000" dirty="0" smtClean="0">
              <a:latin typeface="Arial" panose="020B0604020202020204" pitchFamily="34" charset="0"/>
            </a:endParaRPr>
          </a:p>
        </p:txBody>
      </p:sp>
    </p:spTree>
    <p:extLst>
      <p:ext uri="{BB962C8B-B14F-4D97-AF65-F5344CB8AC3E}">
        <p14:creationId xmlns:p14="http://schemas.microsoft.com/office/powerpoint/2010/main" val="2884346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2336</Words>
  <Application>Microsoft Office PowerPoint</Application>
  <PresentationFormat>Grand écran</PresentationFormat>
  <Paragraphs>114</Paragraphs>
  <Slides>17</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MS UI Gothic</vt:lpstr>
      <vt:lpstr>Arial</vt:lpstr>
      <vt:lpstr>Calibri</vt:lpstr>
      <vt:lpstr>Calibri Light</vt:lpstr>
      <vt:lpstr>Wingdings</vt:lpstr>
      <vt:lpstr>Thème Office</vt:lpstr>
      <vt:lpstr>Application Dédiée A la Généralisation de l’Education artistique et culturelle</vt:lpstr>
      <vt:lpstr>Comment accède-t-on à ADAGE ?  L'accès à l'application se fait depuis le  portail académique ARENA  </vt:lpstr>
      <vt:lpstr>Les priorités  La feuille de route 2020-2021 « 100% éducation artistique et culturelle » identifie 5 domaines en priorité : « le chant, la lecture, l’éducation du regard à travers les œuvres d’art, l’expression orale et l’éducation aux médias et à l’information ».</vt:lpstr>
      <vt:lpstr>La DAAC</vt:lpstr>
      <vt:lpstr>2 phases dans l’année scolaire</vt:lpstr>
      <vt:lpstr>Présentation PowerPoint</vt:lpstr>
      <vt:lpstr>PHASE 1 : Appels à Projet 2022-2023 pour avoir une subvention des intervenants sur un projet artistique</vt:lpstr>
      <vt:lpstr>Présentation PowerPoint</vt:lpstr>
      <vt:lpstr>Des personnes ressources</vt:lpstr>
      <vt:lpstr>Saisie des projets</vt:lpstr>
      <vt:lpstr>Budget</vt:lpstr>
      <vt:lpstr>Principes et objectifs </vt:lpstr>
      <vt:lpstr>Présentation PowerPoint</vt:lpstr>
      <vt:lpstr>Critères de sélection</vt:lpstr>
      <vt:lpstr>Critères de validation</vt:lpstr>
      <vt:lpstr>REMARQUES  Le choix du partenaire est un élément fondamental pour la réussite du projet. La liste des partenaires figurant dans ADAGE n'est en aucune manière exhaustive ou sélective ; elle n'est qu'une proposition qui peut tout à fait être complétée. Par ailleurs, le choix d'un partenaire présent dans cette liste n'est absolument pas une garantie d'acceptation du projet.</vt:lpstr>
      <vt:lpstr>Points de vigilance</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ADAGE</dc:title>
  <dc:creator>cvernet</dc:creator>
  <cp:lastModifiedBy>cvernet</cp:lastModifiedBy>
  <cp:revision>25</cp:revision>
  <dcterms:created xsi:type="dcterms:W3CDTF">2021-09-17T13:08:18Z</dcterms:created>
  <dcterms:modified xsi:type="dcterms:W3CDTF">2022-03-14T09:21:56Z</dcterms:modified>
</cp:coreProperties>
</file>